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2"/>
  </p:sldMasterIdLst>
  <p:sldIdLst>
    <p:sldId id="261" r:id="rId3"/>
    <p:sldId id="265" r:id="rId4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FB95"/>
    <a:srgbClr val="EFF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>
      <p:cViewPr varScale="1">
        <p:scale>
          <a:sx n="116" d="100"/>
          <a:sy n="116" d="100"/>
        </p:scale>
        <p:origin x="144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F0C8634-DE22-43F3-A41D-A9D9BCE8C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44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EF31-84DC-4DAE-ACA2-540D588188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7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7668C346-20E8-4CE6-A18C-47F5EFF92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68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tel og skjematisk tegning eller organisasjonsk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nb-NO"/>
              <a:t>Klikk ikonet for å legge til SmartArt-grafikk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fld id="{563485C9-6831-4F86-9270-6A4C7F7C23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1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A7C0-C2FE-41E5-8F50-A5DF4D162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9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2D59216C-F8CC-4602-9B15-10EF848BF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B064D7D-0323-442F-827A-FCF557E9F2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7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306F392E-634D-44E8-BA34-4C3893196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4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9BBB-4033-4B35-83A7-FB2B90466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0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E7FC30C-2A41-4EE7-B1FD-0EBF160B1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A887-12AE-4BB9-867C-188744DAB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1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99FA20A9-E97F-4E55-8D07-6B94D9B8DD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4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56F79-3131-4956-8301-3BD8EF3C9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5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460" y="34753"/>
            <a:ext cx="4639556" cy="1143000"/>
          </a:xfrm>
          <a:noFill/>
        </p:spPr>
        <p:txBody>
          <a:bodyPr>
            <a:normAutofit/>
          </a:bodyPr>
          <a:lstStyle/>
          <a:p>
            <a:r>
              <a:rPr lang="en-US" sz="2400" dirty="0"/>
              <a:t>Norges Volleyballforbund</a:t>
            </a:r>
          </a:p>
        </p:txBody>
      </p:sp>
      <p:sp>
        <p:nvSpPr>
          <p:cNvPr id="8" name="_s3088"/>
          <p:cNvSpPr>
            <a:spLocks noChangeArrowheads="1"/>
          </p:cNvSpPr>
          <p:nvPr/>
        </p:nvSpPr>
        <p:spPr bwMode="auto">
          <a:xfrm>
            <a:off x="3844636" y="1273144"/>
            <a:ext cx="1454727" cy="426600"/>
          </a:xfrm>
          <a:prstGeom prst="bracketPair">
            <a:avLst>
              <a:gd name="adj" fmla="val 0"/>
            </a:avLst>
          </a:prstGeom>
          <a:solidFill>
            <a:srgbClr val="EFF5A5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GENERALSEKRETÆR</a:t>
            </a:r>
          </a:p>
        </p:txBody>
      </p:sp>
      <p:sp>
        <p:nvSpPr>
          <p:cNvPr id="27" name="_s3090">
            <a:extLst>
              <a:ext uri="{FF2B5EF4-FFF2-40B4-BE49-F238E27FC236}">
                <a16:creationId xmlns:a16="http://schemas.microsoft.com/office/drawing/2014/main" id="{F1107109-A364-4C0E-B5E6-D92415A99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07" y="2986410"/>
            <a:ext cx="1484969" cy="431776"/>
          </a:xfrm>
          <a:prstGeom prst="bracketPair">
            <a:avLst>
              <a:gd name="adj" fmla="val 0"/>
            </a:avLst>
          </a:prstGeom>
          <a:solidFill>
            <a:schemeClr val="hlink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Avdeling</a:t>
            </a:r>
            <a:br>
              <a:rPr lang="en-US" sz="1000" dirty="0">
                <a:latin typeface="+mj-lt"/>
              </a:rPr>
            </a:br>
            <a:r>
              <a:rPr lang="en-US" sz="1000" b="1" dirty="0">
                <a:latin typeface="+mj-lt"/>
              </a:rPr>
              <a:t>DRIFT/</a:t>
            </a:r>
            <a:r>
              <a:rPr lang="en-US" sz="900" b="1" dirty="0">
                <a:latin typeface="+mj-lt"/>
              </a:rPr>
              <a:t>STABSTØTTE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8" name="_s3090">
            <a:extLst>
              <a:ext uri="{FF2B5EF4-FFF2-40B4-BE49-F238E27FC236}">
                <a16:creationId xmlns:a16="http://schemas.microsoft.com/office/drawing/2014/main" id="{26D4BC82-D6EF-4D89-A80B-3FF193A2C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6646" y="2986410"/>
            <a:ext cx="1469006" cy="431779"/>
          </a:xfrm>
          <a:prstGeom prst="bracketPair">
            <a:avLst>
              <a:gd name="adj" fmla="val 0"/>
            </a:avLst>
          </a:prstGeom>
          <a:solidFill>
            <a:schemeClr val="hlink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Avdeling</a:t>
            </a:r>
            <a:br>
              <a:rPr lang="en-US" sz="1000" b="1" dirty="0">
                <a:latin typeface="+mj-lt"/>
              </a:rPr>
            </a:br>
            <a:r>
              <a:rPr lang="en-US" sz="1000" b="1" dirty="0">
                <a:latin typeface="+mj-lt"/>
              </a:rPr>
              <a:t>IDRETTS</a:t>
            </a:r>
            <a:r>
              <a:rPr lang="en-US" sz="900" b="1" dirty="0">
                <a:latin typeface="+mj-lt"/>
              </a:rPr>
              <a:t>UTVIKLING 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_s3090">
            <a:extLst>
              <a:ext uri="{FF2B5EF4-FFF2-40B4-BE49-F238E27FC236}">
                <a16:creationId xmlns:a16="http://schemas.microsoft.com/office/drawing/2014/main" id="{A065D182-D622-4D5A-9625-4367AD94C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1181" y="2998877"/>
            <a:ext cx="1468502" cy="431778"/>
          </a:xfrm>
          <a:prstGeom prst="bracketPair">
            <a:avLst>
              <a:gd name="adj" fmla="val 0"/>
            </a:avLst>
          </a:prstGeom>
          <a:solidFill>
            <a:schemeClr val="hlink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Avdeling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SPORT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</a:b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290D59E3-7C0D-4015-A1ED-977FF88530DB}"/>
              </a:ext>
            </a:extLst>
          </p:cNvPr>
          <p:cNvCxnSpPr>
            <a:stCxn id="8" idx="2"/>
          </p:cNvCxnSpPr>
          <p:nvPr/>
        </p:nvCxnSpPr>
        <p:spPr>
          <a:xfrm>
            <a:off x="4572000" y="1699744"/>
            <a:ext cx="7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linje 34">
            <a:extLst>
              <a:ext uri="{FF2B5EF4-FFF2-40B4-BE49-F238E27FC236}">
                <a16:creationId xmlns:a16="http://schemas.microsoft.com/office/drawing/2014/main" id="{E1AB6A10-EBAB-4D57-876D-9B3D1B53D251}"/>
              </a:ext>
            </a:extLst>
          </p:cNvPr>
          <p:cNvCxnSpPr>
            <a:stCxn id="8" idx="2"/>
          </p:cNvCxnSpPr>
          <p:nvPr/>
        </p:nvCxnSpPr>
        <p:spPr>
          <a:xfrm>
            <a:off x="4572000" y="1699744"/>
            <a:ext cx="741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Rett linje 47">
            <a:extLst>
              <a:ext uri="{FF2B5EF4-FFF2-40B4-BE49-F238E27FC236}">
                <a16:creationId xmlns:a16="http://schemas.microsoft.com/office/drawing/2014/main" id="{46CE1605-2D88-473B-9B34-1E2EE43DBDA2}"/>
              </a:ext>
            </a:extLst>
          </p:cNvPr>
          <p:cNvCxnSpPr/>
          <p:nvPr/>
        </p:nvCxnSpPr>
        <p:spPr>
          <a:xfrm>
            <a:off x="8099651" y="2698378"/>
            <a:ext cx="741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010DB544-5575-4F4F-91A8-3C5EED144F00}"/>
              </a:ext>
            </a:extLst>
          </p:cNvPr>
          <p:cNvCxnSpPr/>
          <p:nvPr/>
        </p:nvCxnSpPr>
        <p:spPr>
          <a:xfrm>
            <a:off x="683568" y="2695084"/>
            <a:ext cx="74168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Rett linje 54">
            <a:extLst>
              <a:ext uri="{FF2B5EF4-FFF2-40B4-BE49-F238E27FC236}">
                <a16:creationId xmlns:a16="http://schemas.microsoft.com/office/drawing/2014/main" id="{81DA7444-D368-40AC-836C-6B21B54B3883}"/>
              </a:ext>
            </a:extLst>
          </p:cNvPr>
          <p:cNvCxnSpPr/>
          <p:nvPr/>
        </p:nvCxnSpPr>
        <p:spPr>
          <a:xfrm>
            <a:off x="6359534" y="2698378"/>
            <a:ext cx="741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Rett linje 55">
            <a:extLst>
              <a:ext uri="{FF2B5EF4-FFF2-40B4-BE49-F238E27FC236}">
                <a16:creationId xmlns:a16="http://schemas.microsoft.com/office/drawing/2014/main" id="{A3916816-0A39-4884-BA64-095762BB4E42}"/>
              </a:ext>
            </a:extLst>
          </p:cNvPr>
          <p:cNvCxnSpPr/>
          <p:nvPr/>
        </p:nvCxnSpPr>
        <p:spPr>
          <a:xfrm>
            <a:off x="4571258" y="2709985"/>
            <a:ext cx="741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Rett linje 56">
            <a:extLst>
              <a:ext uri="{FF2B5EF4-FFF2-40B4-BE49-F238E27FC236}">
                <a16:creationId xmlns:a16="http://schemas.microsoft.com/office/drawing/2014/main" id="{9FAA631F-CF26-4AA1-BD1C-0E79B12E1323}"/>
              </a:ext>
            </a:extLst>
          </p:cNvPr>
          <p:cNvCxnSpPr/>
          <p:nvPr/>
        </p:nvCxnSpPr>
        <p:spPr>
          <a:xfrm>
            <a:off x="2803053" y="2689539"/>
            <a:ext cx="741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Rett linje 57">
            <a:extLst>
              <a:ext uri="{FF2B5EF4-FFF2-40B4-BE49-F238E27FC236}">
                <a16:creationId xmlns:a16="http://schemas.microsoft.com/office/drawing/2014/main" id="{FA37E1B3-DC5E-4E6E-943A-3454C33290A8}"/>
              </a:ext>
            </a:extLst>
          </p:cNvPr>
          <p:cNvCxnSpPr>
            <a:cxnSpLocks/>
          </p:cNvCxnSpPr>
          <p:nvPr/>
        </p:nvCxnSpPr>
        <p:spPr>
          <a:xfrm>
            <a:off x="683568" y="2692567"/>
            <a:ext cx="741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Rett linje 63">
            <a:extLst>
              <a:ext uri="{FF2B5EF4-FFF2-40B4-BE49-F238E27FC236}">
                <a16:creationId xmlns:a16="http://schemas.microsoft.com/office/drawing/2014/main" id="{BD2B62BF-ED7E-442A-AD4F-1E88352378A2}"/>
              </a:ext>
            </a:extLst>
          </p:cNvPr>
          <p:cNvCxnSpPr>
            <a:cxnSpLocks/>
          </p:cNvCxnSpPr>
          <p:nvPr/>
        </p:nvCxnSpPr>
        <p:spPr>
          <a:xfrm>
            <a:off x="4569453" y="2292943"/>
            <a:ext cx="0" cy="40530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_s3090">
            <a:extLst>
              <a:ext uri="{FF2B5EF4-FFF2-40B4-BE49-F238E27FC236}">
                <a16:creationId xmlns:a16="http://schemas.microsoft.com/office/drawing/2014/main" id="{0B377B6E-4E7F-428B-82F8-F74BCFE2D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174" y="1986135"/>
            <a:ext cx="1453044" cy="301836"/>
          </a:xfrm>
          <a:prstGeom prst="bracketPair">
            <a:avLst>
              <a:gd name="adj" fmla="val 0"/>
            </a:avLst>
          </a:prstGeom>
          <a:solidFill>
            <a:srgbClr val="EFF5A5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Ledergruppe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>
                <a:latin typeface="+mj-lt"/>
              </a:rPr>
              <a:t>(GS + 5 avdelingsledere</a:t>
            </a:r>
            <a:r>
              <a:rPr lang="en-US" sz="800" b="1" dirty="0">
                <a:latin typeface="Arial Narrow" pitchFamily="34" charset="0"/>
              </a:rPr>
              <a:t>)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9" name="_s3090">
            <a:extLst>
              <a:ext uri="{FF2B5EF4-FFF2-40B4-BE49-F238E27FC236}">
                <a16:creationId xmlns:a16="http://schemas.microsoft.com/office/drawing/2014/main" id="{272ED018-F684-4D39-BC7E-AB87D03D8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7186" y="3007197"/>
            <a:ext cx="1516901" cy="431779"/>
          </a:xfrm>
          <a:prstGeom prst="bracketPair">
            <a:avLst>
              <a:gd name="adj" fmla="val 0"/>
            </a:avLst>
          </a:prstGeom>
          <a:solidFill>
            <a:schemeClr val="hlink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Avdeling</a:t>
            </a:r>
            <a:br>
              <a:rPr lang="en-US" sz="1000" b="1" dirty="0">
                <a:latin typeface="+mj-lt"/>
              </a:rPr>
            </a:br>
            <a:r>
              <a:rPr lang="en-US" sz="1000" b="1" dirty="0">
                <a:latin typeface="+mj-lt"/>
              </a:rPr>
              <a:t>KOMPETANSE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0" name="_s3090">
            <a:extLst>
              <a:ext uri="{FF2B5EF4-FFF2-40B4-BE49-F238E27FC236}">
                <a16:creationId xmlns:a16="http://schemas.microsoft.com/office/drawing/2014/main" id="{B685C864-F813-45F6-8AC6-9AC935DA3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3012" y="3000284"/>
            <a:ext cx="1453044" cy="431779"/>
          </a:xfrm>
          <a:prstGeom prst="bracketPair">
            <a:avLst>
              <a:gd name="adj" fmla="val 0"/>
            </a:avLst>
          </a:prstGeom>
          <a:solidFill>
            <a:schemeClr val="hlink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Avdeling</a:t>
            </a:r>
            <a:br>
              <a:rPr lang="en-US" sz="1000" b="1" dirty="0">
                <a:latin typeface="+mj-lt"/>
              </a:rPr>
            </a:br>
            <a:r>
              <a:rPr lang="en-US" sz="1000" b="1" dirty="0">
                <a:latin typeface="+mj-lt"/>
              </a:rPr>
              <a:t>ARRANGEMENT &amp;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KONKURRANSE</a:t>
            </a:r>
            <a:br>
              <a:rPr lang="en-US" sz="1000" b="1" dirty="0">
                <a:latin typeface="+mj-lt"/>
              </a:rPr>
            </a:b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1" name="_s3088">
            <a:extLst>
              <a:ext uri="{FF2B5EF4-FFF2-40B4-BE49-F238E27FC236}">
                <a16:creationId xmlns:a16="http://schemas.microsoft.com/office/drawing/2014/main" id="{AE68A71E-6DCF-4AED-A757-2CEA572F0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144" y="934702"/>
            <a:ext cx="1454727" cy="426600"/>
          </a:xfrm>
          <a:prstGeom prst="bracketPair">
            <a:avLst>
              <a:gd name="adj" fmla="val 0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FORBUNDSSTYRET</a:t>
            </a:r>
          </a:p>
        </p:txBody>
      </p:sp>
      <p:cxnSp>
        <p:nvCxnSpPr>
          <p:cNvPr id="53" name="Rett linje 52">
            <a:extLst>
              <a:ext uri="{FF2B5EF4-FFF2-40B4-BE49-F238E27FC236}">
                <a16:creationId xmlns:a16="http://schemas.microsoft.com/office/drawing/2014/main" id="{28CF2173-0AD7-46F2-AB83-95395094A7CC}"/>
              </a:ext>
            </a:extLst>
          </p:cNvPr>
          <p:cNvCxnSpPr>
            <a:cxnSpLocks/>
            <a:stCxn id="71" idx="1"/>
            <a:endCxn id="8" idx="3"/>
          </p:cNvCxnSpPr>
          <p:nvPr/>
        </p:nvCxnSpPr>
        <p:spPr>
          <a:xfrm flipH="1">
            <a:off x="5299363" y="1148002"/>
            <a:ext cx="568781" cy="33844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_s3088">
            <a:extLst>
              <a:ext uri="{FF2B5EF4-FFF2-40B4-BE49-F238E27FC236}">
                <a16:creationId xmlns:a16="http://schemas.microsoft.com/office/drawing/2014/main" id="{FC82BEDD-C365-460D-AB44-8598D2940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144" y="330382"/>
            <a:ext cx="1454727" cy="426600"/>
          </a:xfrm>
          <a:prstGeom prst="bracketPair">
            <a:avLst>
              <a:gd name="adj" fmla="val 0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TING</a:t>
            </a:r>
          </a:p>
        </p:txBody>
      </p:sp>
      <p:cxnSp>
        <p:nvCxnSpPr>
          <p:cNvPr id="62" name="Rett linje 61">
            <a:extLst>
              <a:ext uri="{FF2B5EF4-FFF2-40B4-BE49-F238E27FC236}">
                <a16:creationId xmlns:a16="http://schemas.microsoft.com/office/drawing/2014/main" id="{7B8C1A20-B430-4E0B-AD26-D2E5B0AE237E}"/>
              </a:ext>
            </a:extLst>
          </p:cNvPr>
          <p:cNvCxnSpPr>
            <a:stCxn id="76" idx="2"/>
            <a:endCxn id="71" idx="0"/>
          </p:cNvCxnSpPr>
          <p:nvPr/>
        </p:nvCxnSpPr>
        <p:spPr>
          <a:xfrm>
            <a:off x="6595508" y="756982"/>
            <a:ext cx="0" cy="17772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5" name="Bilde 64">
            <a:extLst>
              <a:ext uri="{FF2B5EF4-FFF2-40B4-BE49-F238E27FC236}">
                <a16:creationId xmlns:a16="http://schemas.microsoft.com/office/drawing/2014/main" id="{80DED5A7-ED7E-4E52-92C2-F3178FD37D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0382"/>
            <a:ext cx="365760" cy="448056"/>
          </a:xfrm>
          <a:prstGeom prst="rect">
            <a:avLst/>
          </a:prstGeom>
        </p:spPr>
      </p:pic>
      <p:sp>
        <p:nvSpPr>
          <p:cNvPr id="86" name="_s3090">
            <a:extLst>
              <a:ext uri="{FF2B5EF4-FFF2-40B4-BE49-F238E27FC236}">
                <a16:creationId xmlns:a16="http://schemas.microsoft.com/office/drawing/2014/main" id="{DF5CCCE2-B9CB-4FE6-89DD-924552E2F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08" y="3407496"/>
            <a:ext cx="1484968" cy="226717"/>
          </a:xfrm>
          <a:prstGeom prst="bracketPair">
            <a:avLst>
              <a:gd name="adj" fmla="val 0"/>
            </a:avLst>
          </a:prstGeom>
          <a:solidFill>
            <a:srgbClr val="B0FB95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Team 1*</a:t>
            </a:r>
            <a:br>
              <a:rPr lang="en-US" sz="1000" b="1" dirty="0">
                <a:latin typeface="+mj-lt"/>
              </a:rPr>
            </a:b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_s3090">
            <a:extLst>
              <a:ext uri="{FF2B5EF4-FFF2-40B4-BE49-F238E27FC236}">
                <a16:creationId xmlns:a16="http://schemas.microsoft.com/office/drawing/2014/main" id="{D5C68F5A-19E4-459A-BEFB-FF695D28F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07" y="4016068"/>
            <a:ext cx="1484968" cy="286000"/>
          </a:xfrm>
          <a:prstGeom prst="bracketPair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49804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Regionstyret 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2" name="_s3088">
            <a:extLst>
              <a:ext uri="{FF2B5EF4-FFF2-40B4-BE49-F238E27FC236}">
                <a16:creationId xmlns:a16="http://schemas.microsoft.com/office/drawing/2014/main" id="{7EF38352-D877-49BA-A931-3C4AC0CC8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76" y="858867"/>
            <a:ext cx="1473006" cy="348928"/>
          </a:xfrm>
          <a:prstGeom prst="bracketPair">
            <a:avLst>
              <a:gd name="adj" fmla="val 0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Politisk ledeles</a:t>
            </a:r>
          </a:p>
        </p:txBody>
      </p:sp>
      <p:sp>
        <p:nvSpPr>
          <p:cNvPr id="54" name="_s3090">
            <a:extLst>
              <a:ext uri="{FF2B5EF4-FFF2-40B4-BE49-F238E27FC236}">
                <a16:creationId xmlns:a16="http://schemas.microsoft.com/office/drawing/2014/main" id="{DF014C11-169C-4E04-AD17-D3E09D2DF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76" y="1196116"/>
            <a:ext cx="1473007" cy="301836"/>
          </a:xfrm>
          <a:prstGeom prst="bracketPair">
            <a:avLst>
              <a:gd name="adj" fmla="val 0"/>
            </a:avLst>
          </a:prstGeom>
          <a:solidFill>
            <a:srgbClr val="EFF5A5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Øverste administrative leder</a:t>
            </a:r>
          </a:p>
        </p:txBody>
      </p:sp>
      <p:sp>
        <p:nvSpPr>
          <p:cNvPr id="59" name="_s3090">
            <a:extLst>
              <a:ext uri="{FF2B5EF4-FFF2-40B4-BE49-F238E27FC236}">
                <a16:creationId xmlns:a16="http://schemas.microsoft.com/office/drawing/2014/main" id="{E669D75D-C4D2-4D87-AC1C-A5C5BAE04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94" y="1495845"/>
            <a:ext cx="1473006" cy="290480"/>
          </a:xfrm>
          <a:prstGeom prst="bracketPair">
            <a:avLst>
              <a:gd name="adj" fmla="val 0"/>
            </a:avLst>
          </a:prstGeom>
          <a:solidFill>
            <a:srgbClr val="B0FB95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lang="en-US" sz="1000" b="1" dirty="0">
                <a:latin typeface="+mj-lt"/>
              </a:rPr>
            </a:br>
            <a:r>
              <a:rPr lang="en-US" sz="1000" b="1" dirty="0">
                <a:latin typeface="+mj-lt"/>
              </a:rPr>
              <a:t>Ansatte ressurs</a:t>
            </a:r>
            <a:br>
              <a:rPr lang="en-US" sz="1000" b="1" dirty="0">
                <a:latin typeface="+mj-lt"/>
              </a:rPr>
            </a:br>
            <a:r>
              <a:rPr lang="en-US" sz="1000" b="1" dirty="0">
                <a:latin typeface="+mj-lt"/>
              </a:rPr>
              <a:t> 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_s3090">
            <a:extLst>
              <a:ext uri="{FF2B5EF4-FFF2-40B4-BE49-F238E27FC236}">
                <a16:creationId xmlns:a16="http://schemas.microsoft.com/office/drawing/2014/main" id="{5720E722-C46F-42C6-823A-B578F9DE0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93" y="1775632"/>
            <a:ext cx="1473007" cy="431779"/>
          </a:xfrm>
          <a:prstGeom prst="bracketPair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49804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Ressurspersoner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err="1">
                <a:latin typeface="+mj-lt"/>
              </a:rPr>
              <a:t>i</a:t>
            </a:r>
            <a:r>
              <a:rPr lang="en-US" sz="1000" b="1" dirty="0">
                <a:latin typeface="+mj-lt"/>
              </a:rPr>
              <a:t> regionstyrer og utvalg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2" name="_s3090">
            <a:extLst>
              <a:ext uri="{FF2B5EF4-FFF2-40B4-BE49-F238E27FC236}">
                <a16:creationId xmlns:a16="http://schemas.microsoft.com/office/drawing/2014/main" id="{8CBED54F-078B-4B10-B838-473C71AD4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08" y="3646239"/>
            <a:ext cx="1484968" cy="226717"/>
          </a:xfrm>
          <a:prstGeom prst="bracketPair">
            <a:avLst>
              <a:gd name="adj" fmla="val 0"/>
            </a:avLst>
          </a:prstGeom>
          <a:solidFill>
            <a:srgbClr val="B0FB95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Team 2*</a:t>
            </a:r>
            <a:br>
              <a:rPr lang="en-US" sz="1000" b="1" dirty="0">
                <a:latin typeface="+mj-lt"/>
              </a:rPr>
            </a:b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3" name="_s3090">
            <a:extLst>
              <a:ext uri="{FF2B5EF4-FFF2-40B4-BE49-F238E27FC236}">
                <a16:creationId xmlns:a16="http://schemas.microsoft.com/office/drawing/2014/main" id="{31259C29-C2A8-4032-AD72-6C2BB671D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344" y="3431256"/>
            <a:ext cx="1518696" cy="226717"/>
          </a:xfrm>
          <a:prstGeom prst="bracketPair">
            <a:avLst>
              <a:gd name="adj" fmla="val 0"/>
            </a:avLst>
          </a:prstGeom>
          <a:solidFill>
            <a:srgbClr val="B0FB95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Team 1*</a:t>
            </a:r>
            <a:br>
              <a:rPr lang="en-US" sz="1000" b="1" dirty="0">
                <a:latin typeface="+mj-lt"/>
              </a:rPr>
            </a:b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4" name="_s3090">
            <a:extLst>
              <a:ext uri="{FF2B5EF4-FFF2-40B4-BE49-F238E27FC236}">
                <a16:creationId xmlns:a16="http://schemas.microsoft.com/office/drawing/2014/main" id="{357B7812-2F71-451A-A197-54C0A8924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1377" y="3440672"/>
            <a:ext cx="1454679" cy="226717"/>
          </a:xfrm>
          <a:prstGeom prst="bracketPair">
            <a:avLst>
              <a:gd name="adj" fmla="val 0"/>
            </a:avLst>
          </a:prstGeom>
          <a:solidFill>
            <a:srgbClr val="B0FB95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Team 1*</a:t>
            </a:r>
            <a:br>
              <a:rPr lang="en-US" sz="1000" b="1" dirty="0">
                <a:latin typeface="+mj-lt"/>
              </a:rPr>
            </a:b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5" name="_s3090">
            <a:extLst>
              <a:ext uri="{FF2B5EF4-FFF2-40B4-BE49-F238E27FC236}">
                <a16:creationId xmlns:a16="http://schemas.microsoft.com/office/drawing/2014/main" id="{2AB92F66-C306-433D-A673-594810C35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1181" y="3438976"/>
            <a:ext cx="1468502" cy="226717"/>
          </a:xfrm>
          <a:prstGeom prst="bracketPair">
            <a:avLst>
              <a:gd name="adj" fmla="val 0"/>
            </a:avLst>
          </a:prstGeom>
          <a:solidFill>
            <a:srgbClr val="B0FB95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Team 1</a:t>
            </a:r>
            <a:br>
              <a:rPr lang="en-US" sz="1000" b="1" dirty="0">
                <a:latin typeface="+mj-lt"/>
              </a:rPr>
            </a:b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7" name="_s3090">
            <a:extLst>
              <a:ext uri="{FF2B5EF4-FFF2-40B4-BE49-F238E27FC236}">
                <a16:creationId xmlns:a16="http://schemas.microsoft.com/office/drawing/2014/main" id="{5928D34D-89BD-458D-AF1B-225474EF0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894" y="3419522"/>
            <a:ext cx="1472758" cy="226717"/>
          </a:xfrm>
          <a:prstGeom prst="bracketPair">
            <a:avLst>
              <a:gd name="adj" fmla="val 0"/>
            </a:avLst>
          </a:prstGeom>
          <a:solidFill>
            <a:srgbClr val="B0FB95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Team 1*</a:t>
            </a:r>
            <a:br>
              <a:rPr lang="en-US" sz="1000" b="1" dirty="0">
                <a:latin typeface="+mj-lt"/>
              </a:rPr>
            </a:b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8" name="_s3090">
            <a:extLst>
              <a:ext uri="{FF2B5EF4-FFF2-40B4-BE49-F238E27FC236}">
                <a16:creationId xmlns:a16="http://schemas.microsoft.com/office/drawing/2014/main" id="{571267A2-9B86-4ED5-B74F-B49D51D6C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087" y="3644664"/>
            <a:ext cx="1476566" cy="226717"/>
          </a:xfrm>
          <a:prstGeom prst="bracketPair">
            <a:avLst>
              <a:gd name="adj" fmla="val 0"/>
            </a:avLst>
          </a:prstGeom>
          <a:solidFill>
            <a:srgbClr val="B0FB95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Team 2*</a:t>
            </a:r>
            <a:br>
              <a:rPr lang="en-US" sz="1000" b="1" dirty="0">
                <a:latin typeface="+mj-lt"/>
              </a:rPr>
            </a:b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9" name="_s3090">
            <a:extLst>
              <a:ext uri="{FF2B5EF4-FFF2-40B4-BE49-F238E27FC236}">
                <a16:creationId xmlns:a16="http://schemas.microsoft.com/office/drawing/2014/main" id="{D5723E34-1D73-46ED-972B-6D0B752B6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4636" y="3657709"/>
            <a:ext cx="1515404" cy="226717"/>
          </a:xfrm>
          <a:prstGeom prst="bracketPair">
            <a:avLst>
              <a:gd name="adj" fmla="val 0"/>
            </a:avLst>
          </a:prstGeom>
          <a:solidFill>
            <a:srgbClr val="B0FB95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Team 2*</a:t>
            </a:r>
            <a:br>
              <a:rPr lang="en-US" sz="1000" b="1" dirty="0">
                <a:latin typeface="+mj-lt"/>
              </a:rPr>
            </a:b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0" name="_s3090">
            <a:extLst>
              <a:ext uri="{FF2B5EF4-FFF2-40B4-BE49-F238E27FC236}">
                <a16:creationId xmlns:a16="http://schemas.microsoft.com/office/drawing/2014/main" id="{5C9C8334-8446-4D16-9CC2-834E810CA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1377" y="3677756"/>
            <a:ext cx="1454679" cy="226717"/>
          </a:xfrm>
          <a:prstGeom prst="bracketPair">
            <a:avLst>
              <a:gd name="adj" fmla="val 0"/>
            </a:avLst>
          </a:prstGeom>
          <a:solidFill>
            <a:srgbClr val="B0FB95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Team 2*</a:t>
            </a:r>
            <a:br>
              <a:rPr lang="en-US" sz="1000" b="1" dirty="0">
                <a:latin typeface="+mj-lt"/>
              </a:rPr>
            </a:b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4" name="_s3090">
            <a:extLst>
              <a:ext uri="{FF2B5EF4-FFF2-40B4-BE49-F238E27FC236}">
                <a16:creationId xmlns:a16="http://schemas.microsoft.com/office/drawing/2014/main" id="{34C78844-0E30-4A83-AA68-0AC0E6C3C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1181" y="3669944"/>
            <a:ext cx="1468502" cy="226717"/>
          </a:xfrm>
          <a:prstGeom prst="bracketPair">
            <a:avLst>
              <a:gd name="adj" fmla="val 0"/>
            </a:avLst>
          </a:prstGeom>
          <a:solidFill>
            <a:srgbClr val="B0FB95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Team 2*</a:t>
            </a:r>
            <a:br>
              <a:rPr lang="en-US" sz="1000" b="1" dirty="0">
                <a:latin typeface="+mj-lt"/>
              </a:rPr>
            </a:b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A8005D1B-ADB9-49BE-AC7B-8B3D831CB97F}"/>
              </a:ext>
            </a:extLst>
          </p:cNvPr>
          <p:cNvSpPr txBox="1"/>
          <p:nvPr/>
        </p:nvSpPr>
        <p:spPr>
          <a:xfrm>
            <a:off x="182326" y="3803071"/>
            <a:ext cx="28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>
                <a:latin typeface="+mj-lt"/>
              </a:rPr>
              <a:t>* </a:t>
            </a:r>
            <a:r>
              <a:rPr lang="nb-NO" sz="1000" dirty="0">
                <a:latin typeface="+mj-lt"/>
              </a:rPr>
              <a:t>Antall team ikke  fastsatt </a:t>
            </a:r>
          </a:p>
        </p:txBody>
      </p:sp>
      <p:sp>
        <p:nvSpPr>
          <p:cNvPr id="92" name="_s3090">
            <a:extLst>
              <a:ext uri="{FF2B5EF4-FFF2-40B4-BE49-F238E27FC236}">
                <a16:creationId xmlns:a16="http://schemas.microsoft.com/office/drawing/2014/main" id="{00CF0CFD-0447-4F11-A857-B30CA8309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9569" y="3976199"/>
            <a:ext cx="1466968" cy="320312"/>
          </a:xfrm>
          <a:prstGeom prst="bracketPair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49804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 Regionale utviklingsutvalg 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5" name="_s3090">
            <a:extLst>
              <a:ext uri="{FF2B5EF4-FFF2-40B4-BE49-F238E27FC236}">
                <a16:creationId xmlns:a16="http://schemas.microsoft.com/office/drawing/2014/main" id="{4731E277-552C-4E42-900D-E0C7ECBF0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174" y="4031469"/>
            <a:ext cx="1529866" cy="320312"/>
          </a:xfrm>
          <a:prstGeom prst="bracketPair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49804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 Regionale kompetansesutvalg 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6" name="_s3090">
            <a:extLst>
              <a:ext uri="{FF2B5EF4-FFF2-40B4-BE49-F238E27FC236}">
                <a16:creationId xmlns:a16="http://schemas.microsoft.com/office/drawing/2014/main" id="{EE2A3EFF-2D5F-4865-B5A9-4BAE879AC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5025" y="4052260"/>
            <a:ext cx="1413074" cy="320312"/>
          </a:xfrm>
          <a:prstGeom prst="bracketPair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49804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 Regionale aktivitetsutvalg 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7" name="_s3090">
            <a:extLst>
              <a:ext uri="{FF2B5EF4-FFF2-40B4-BE49-F238E27FC236}">
                <a16:creationId xmlns:a16="http://schemas.microsoft.com/office/drawing/2014/main" id="{B35A9B58-3606-4235-9C0D-7021A4610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3083" y="4053714"/>
            <a:ext cx="1486599" cy="320312"/>
          </a:xfrm>
          <a:prstGeom prst="bracketPair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49804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 VB utvalg/SVB utvalg 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0F919A0-FEE4-479E-A1E3-94BB713BBB7D}"/>
              </a:ext>
            </a:extLst>
          </p:cNvPr>
          <p:cNvSpPr txBox="1"/>
          <p:nvPr/>
        </p:nvSpPr>
        <p:spPr>
          <a:xfrm>
            <a:off x="175907" y="4372572"/>
            <a:ext cx="169180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1" dirty="0">
                <a:latin typeface="+mj-lt"/>
              </a:rPr>
              <a:t>Ansvarsområder i avdelingen:</a:t>
            </a:r>
            <a:br>
              <a:rPr lang="nb-NO" sz="900" b="1" dirty="0">
                <a:latin typeface="+mj-lt"/>
              </a:rPr>
            </a:br>
            <a:r>
              <a:rPr lang="nb-NO" sz="900" dirty="0">
                <a:latin typeface="+mj-lt"/>
              </a:rPr>
              <a:t>ØKONOMI</a:t>
            </a:r>
          </a:p>
          <a:p>
            <a:r>
              <a:rPr lang="nb-NO" sz="900" dirty="0">
                <a:latin typeface="+mj-lt"/>
              </a:rPr>
              <a:t>FORSIKRING</a:t>
            </a:r>
          </a:p>
          <a:p>
            <a:r>
              <a:rPr lang="nb-NO" sz="900" dirty="0">
                <a:latin typeface="+mj-lt"/>
              </a:rPr>
              <a:t>LISENS</a:t>
            </a:r>
          </a:p>
          <a:p>
            <a:r>
              <a:rPr lang="nb-NO" sz="900" dirty="0">
                <a:latin typeface="+mj-lt"/>
              </a:rPr>
              <a:t>FORVALTNING</a:t>
            </a:r>
          </a:p>
          <a:p>
            <a:r>
              <a:rPr lang="nb-NO" sz="900" dirty="0">
                <a:latin typeface="+mj-lt"/>
              </a:rPr>
              <a:t>MEDLEMSKAP</a:t>
            </a:r>
          </a:p>
          <a:p>
            <a:r>
              <a:rPr lang="nb-NO" sz="900" dirty="0">
                <a:latin typeface="+mj-lt"/>
              </a:rPr>
              <a:t>KONTRAKTER</a:t>
            </a:r>
          </a:p>
          <a:p>
            <a:r>
              <a:rPr lang="nb-NO" sz="900" dirty="0">
                <a:latin typeface="+mj-lt"/>
              </a:rPr>
              <a:t>SKJEMA</a:t>
            </a:r>
          </a:p>
          <a:p>
            <a:r>
              <a:rPr lang="nb-NO" sz="900" dirty="0">
                <a:latin typeface="+mj-lt"/>
              </a:rPr>
              <a:t>FORMALIA (LOV – NIF CEV-FIVB)</a:t>
            </a:r>
          </a:p>
          <a:p>
            <a:r>
              <a:rPr lang="nb-NO" sz="900" dirty="0">
                <a:latin typeface="+mj-lt"/>
              </a:rPr>
              <a:t>LEDERMØTE/TING</a:t>
            </a:r>
          </a:p>
          <a:p>
            <a:r>
              <a:rPr lang="nb-NO" sz="900" dirty="0">
                <a:latin typeface="+mj-lt"/>
              </a:rPr>
              <a:t>PERSONAL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MARKEDSFØRING</a:t>
            </a:r>
          </a:p>
          <a:p>
            <a:r>
              <a:rPr lang="nb-NO" sz="900" dirty="0">
                <a:latin typeface="+mj-lt"/>
              </a:rPr>
              <a:t>KOMMUNIKASJON</a:t>
            </a:r>
          </a:p>
          <a:p>
            <a:r>
              <a:rPr lang="nb-NO" sz="900" dirty="0">
                <a:latin typeface="+mj-lt"/>
              </a:rPr>
              <a:t>WEB</a:t>
            </a:r>
          </a:p>
          <a:p>
            <a:r>
              <a:rPr lang="nb-NO" sz="900" dirty="0">
                <a:latin typeface="+mj-lt"/>
              </a:rPr>
              <a:t>VERKTØY/IT</a:t>
            </a:r>
          </a:p>
          <a:p>
            <a:r>
              <a:rPr lang="nb-NO" sz="900" dirty="0">
                <a:latin typeface="+mj-lt"/>
              </a:rPr>
              <a:t>HOTELL</a:t>
            </a:r>
          </a:p>
          <a:p>
            <a:r>
              <a:rPr lang="nb-NO" sz="900" dirty="0">
                <a:latin typeface="+mj-lt"/>
              </a:rPr>
              <a:t>SERVICE</a:t>
            </a:r>
          </a:p>
        </p:txBody>
      </p:sp>
      <p:sp>
        <p:nvSpPr>
          <p:cNvPr id="98" name="TekstSylinder 97">
            <a:extLst>
              <a:ext uri="{FF2B5EF4-FFF2-40B4-BE49-F238E27FC236}">
                <a16:creationId xmlns:a16="http://schemas.microsoft.com/office/drawing/2014/main" id="{4F70C8A1-0E1D-4CEE-8F8A-1EDFC6768F1B}"/>
              </a:ext>
            </a:extLst>
          </p:cNvPr>
          <p:cNvSpPr txBox="1"/>
          <p:nvPr/>
        </p:nvSpPr>
        <p:spPr>
          <a:xfrm>
            <a:off x="2085579" y="4379252"/>
            <a:ext cx="158778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1" dirty="0">
                <a:latin typeface="+mj-lt"/>
              </a:rPr>
              <a:t>Ansvarsområder i avdelingen:</a:t>
            </a:r>
            <a:br>
              <a:rPr lang="nb-NO" sz="900" b="1" dirty="0">
                <a:latin typeface="+mj-lt"/>
              </a:rPr>
            </a:br>
            <a:r>
              <a:rPr lang="nb-NO" sz="900" dirty="0">
                <a:latin typeface="+mj-lt"/>
              </a:rPr>
              <a:t>AKTIVITETSTRATEGI</a:t>
            </a:r>
          </a:p>
          <a:p>
            <a:r>
              <a:rPr lang="nb-NO" sz="900" dirty="0">
                <a:latin typeface="+mj-lt"/>
              </a:rPr>
              <a:t>REKRUTTERING</a:t>
            </a:r>
          </a:p>
          <a:p>
            <a:r>
              <a:rPr lang="nb-NO" sz="900" dirty="0">
                <a:latin typeface="+mj-lt"/>
              </a:rPr>
              <a:t>MINIVOLLEYBALL</a:t>
            </a:r>
          </a:p>
          <a:p>
            <a:r>
              <a:rPr lang="nb-NO" sz="900" dirty="0">
                <a:latin typeface="+mj-lt"/>
              </a:rPr>
              <a:t>TEEN</a:t>
            </a:r>
          </a:p>
          <a:p>
            <a:r>
              <a:rPr lang="nb-NO" sz="900" dirty="0">
                <a:latin typeface="+mj-lt"/>
              </a:rPr>
              <a:t>KLUBBUTVIKLING</a:t>
            </a:r>
          </a:p>
          <a:p>
            <a:r>
              <a:rPr lang="nb-NO" sz="900" dirty="0">
                <a:latin typeface="+mj-lt"/>
              </a:rPr>
              <a:t>KLUBBKONTAKT </a:t>
            </a:r>
          </a:p>
          <a:p>
            <a:r>
              <a:rPr lang="nb-NO" sz="900" dirty="0">
                <a:latin typeface="+mj-lt"/>
              </a:rPr>
              <a:t>VB SKOLER</a:t>
            </a:r>
          </a:p>
          <a:p>
            <a:r>
              <a:rPr lang="nb-NO" sz="900" dirty="0">
                <a:latin typeface="+mj-lt"/>
              </a:rPr>
              <a:t>SVB SKOLER</a:t>
            </a:r>
          </a:p>
          <a:p>
            <a:r>
              <a:rPr lang="nb-NO" sz="900" dirty="0">
                <a:latin typeface="+mj-lt"/>
              </a:rPr>
              <a:t>SKOLE</a:t>
            </a:r>
          </a:p>
          <a:p>
            <a:r>
              <a:rPr lang="nb-NO" sz="900" dirty="0">
                <a:latin typeface="+mj-lt"/>
              </a:rPr>
              <a:t>P3</a:t>
            </a:r>
          </a:p>
          <a:p>
            <a:r>
              <a:rPr lang="nb-NO" sz="900" dirty="0">
                <a:latin typeface="+mj-lt"/>
              </a:rPr>
              <a:t>PARAIDRETT</a:t>
            </a:r>
          </a:p>
          <a:p>
            <a:r>
              <a:rPr lang="nb-NO" sz="900" dirty="0">
                <a:latin typeface="+mj-lt"/>
              </a:rPr>
              <a:t>VERDIARBEID</a:t>
            </a:r>
          </a:p>
        </p:txBody>
      </p:sp>
      <p:sp>
        <p:nvSpPr>
          <p:cNvPr id="99" name="TekstSylinder 98">
            <a:extLst>
              <a:ext uri="{FF2B5EF4-FFF2-40B4-BE49-F238E27FC236}">
                <a16:creationId xmlns:a16="http://schemas.microsoft.com/office/drawing/2014/main" id="{7C87212C-E211-4229-B88D-39DD1FF59D7B}"/>
              </a:ext>
            </a:extLst>
          </p:cNvPr>
          <p:cNvSpPr txBox="1"/>
          <p:nvPr/>
        </p:nvSpPr>
        <p:spPr>
          <a:xfrm>
            <a:off x="3778109" y="4394144"/>
            <a:ext cx="15877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1" dirty="0">
                <a:latin typeface="+mj-lt"/>
              </a:rPr>
              <a:t>Ansvarsområder i avdelingen:</a:t>
            </a:r>
            <a:br>
              <a:rPr lang="nb-NO" sz="900" b="1" dirty="0">
                <a:latin typeface="+mj-lt"/>
              </a:rPr>
            </a:br>
            <a:r>
              <a:rPr lang="nb-NO" sz="900" dirty="0">
                <a:latin typeface="+mj-lt"/>
              </a:rPr>
              <a:t>UTDANNING</a:t>
            </a:r>
          </a:p>
          <a:p>
            <a:r>
              <a:rPr lang="nb-NO" sz="900" dirty="0">
                <a:latin typeface="+mj-lt"/>
              </a:rPr>
              <a:t>TRENER </a:t>
            </a:r>
          </a:p>
          <a:p>
            <a:r>
              <a:rPr lang="nb-NO" sz="900" dirty="0">
                <a:latin typeface="+mj-lt"/>
              </a:rPr>
              <a:t>DOMMER</a:t>
            </a:r>
          </a:p>
          <a:p>
            <a:r>
              <a:rPr lang="nb-NO" sz="900" dirty="0">
                <a:latin typeface="+mj-lt"/>
              </a:rPr>
              <a:t>KLUBB</a:t>
            </a:r>
          </a:p>
          <a:p>
            <a:r>
              <a:rPr lang="nb-NO" sz="900" dirty="0">
                <a:latin typeface="+mj-lt"/>
              </a:rPr>
              <a:t>STYREKURS</a:t>
            </a:r>
          </a:p>
          <a:p>
            <a:r>
              <a:rPr lang="nb-NO" sz="900" dirty="0">
                <a:latin typeface="+mj-lt"/>
              </a:rPr>
              <a:t>E-KURS</a:t>
            </a:r>
          </a:p>
          <a:p>
            <a:r>
              <a:rPr lang="nb-NO" sz="900" dirty="0">
                <a:latin typeface="+mj-lt"/>
              </a:rPr>
              <a:t>PÅBYGGING</a:t>
            </a:r>
          </a:p>
          <a:p>
            <a:r>
              <a:rPr lang="nb-NO" sz="900" dirty="0">
                <a:latin typeface="+mj-lt"/>
              </a:rPr>
              <a:t>ARRANGØRKURS</a:t>
            </a:r>
          </a:p>
          <a:p>
            <a:r>
              <a:rPr lang="nb-NO" sz="900" dirty="0">
                <a:latin typeface="+mj-lt"/>
              </a:rPr>
              <a:t>KURSKALENDER</a:t>
            </a:r>
          </a:p>
          <a:p>
            <a:r>
              <a:rPr lang="nb-NO" sz="900" dirty="0">
                <a:latin typeface="+mj-lt"/>
              </a:rPr>
              <a:t>SSR</a:t>
            </a:r>
          </a:p>
          <a:p>
            <a:r>
              <a:rPr lang="nb-NO" sz="900" dirty="0">
                <a:latin typeface="+mj-lt"/>
              </a:rPr>
              <a:t>REGISTER-</a:t>
            </a:r>
          </a:p>
          <a:p>
            <a:r>
              <a:rPr lang="nb-NO" sz="900" dirty="0">
                <a:latin typeface="+mj-lt"/>
              </a:rPr>
              <a:t> klubb</a:t>
            </a:r>
          </a:p>
          <a:p>
            <a:r>
              <a:rPr lang="nb-NO" sz="900" dirty="0">
                <a:latin typeface="+mj-lt"/>
              </a:rPr>
              <a:t> trener </a:t>
            </a:r>
          </a:p>
          <a:p>
            <a:r>
              <a:rPr lang="nb-NO" sz="900" dirty="0">
                <a:latin typeface="+mj-lt"/>
              </a:rPr>
              <a:t> dommer</a:t>
            </a:r>
          </a:p>
          <a:p>
            <a:r>
              <a:rPr lang="nb-NO" sz="900" dirty="0">
                <a:latin typeface="+mj-lt"/>
              </a:rPr>
              <a:t>ANTIDOPING</a:t>
            </a:r>
          </a:p>
          <a:p>
            <a:r>
              <a:rPr lang="nb-NO" sz="900" dirty="0">
                <a:latin typeface="+mj-lt"/>
              </a:rPr>
              <a:t> </a:t>
            </a:r>
          </a:p>
          <a:p>
            <a:endParaRPr lang="nb-NO" sz="900" dirty="0">
              <a:latin typeface="+mj-lt"/>
            </a:endParaRPr>
          </a:p>
        </p:txBody>
      </p:sp>
      <p:sp>
        <p:nvSpPr>
          <p:cNvPr id="100" name="TekstSylinder 99">
            <a:extLst>
              <a:ext uri="{FF2B5EF4-FFF2-40B4-BE49-F238E27FC236}">
                <a16:creationId xmlns:a16="http://schemas.microsoft.com/office/drawing/2014/main" id="{AFFBDAD7-44CD-4A88-A346-061AD293CFB2}"/>
              </a:ext>
            </a:extLst>
          </p:cNvPr>
          <p:cNvSpPr txBox="1"/>
          <p:nvPr/>
        </p:nvSpPr>
        <p:spPr>
          <a:xfrm>
            <a:off x="5583753" y="4398587"/>
            <a:ext cx="158778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1" dirty="0">
                <a:latin typeface="+mj-lt"/>
              </a:rPr>
              <a:t>Ansvarsområder i avdelingen:</a:t>
            </a:r>
            <a:br>
              <a:rPr lang="nb-NO" sz="900" b="1" dirty="0">
                <a:latin typeface="+mj-lt"/>
              </a:rPr>
            </a:br>
            <a:r>
              <a:rPr lang="nb-NO" sz="900" dirty="0">
                <a:latin typeface="+mj-lt"/>
              </a:rPr>
              <a:t>AKTIVITETSLEVERANSE </a:t>
            </a:r>
          </a:p>
          <a:p>
            <a:r>
              <a:rPr lang="nb-NO" sz="900" dirty="0">
                <a:latin typeface="+mj-lt"/>
              </a:rPr>
              <a:t>KONKURRANSE/SERIESYSTEM</a:t>
            </a:r>
          </a:p>
          <a:p>
            <a:r>
              <a:rPr lang="nb-NO" sz="900" dirty="0">
                <a:latin typeface="+mj-lt"/>
              </a:rPr>
              <a:t>KAMP- OG DOMMEROPPSETT</a:t>
            </a:r>
          </a:p>
          <a:p>
            <a:r>
              <a:rPr lang="nb-NO" sz="900" dirty="0">
                <a:latin typeface="+mj-lt"/>
              </a:rPr>
              <a:t>MINIVOLLEYBALL </a:t>
            </a:r>
          </a:p>
          <a:p>
            <a:r>
              <a:rPr lang="nb-NO" sz="900" dirty="0">
                <a:latin typeface="+mj-lt"/>
              </a:rPr>
              <a:t>TEEN </a:t>
            </a:r>
          </a:p>
          <a:p>
            <a:r>
              <a:rPr lang="nb-NO" sz="900" dirty="0">
                <a:latin typeface="+mj-lt"/>
              </a:rPr>
              <a:t>DRK</a:t>
            </a:r>
          </a:p>
          <a:p>
            <a:r>
              <a:rPr lang="nb-NO" sz="900" dirty="0">
                <a:latin typeface="+mj-lt"/>
              </a:rPr>
              <a:t>TERMINPLAN</a:t>
            </a:r>
          </a:p>
          <a:p>
            <a:r>
              <a:rPr lang="nb-NO" sz="900" dirty="0">
                <a:latin typeface="+mj-lt"/>
              </a:rPr>
              <a:t>REGLEMENT OG REGULERING</a:t>
            </a:r>
          </a:p>
          <a:p>
            <a:r>
              <a:rPr lang="nb-NO" sz="900" dirty="0">
                <a:latin typeface="+mj-lt"/>
              </a:rPr>
              <a:t>ARRANGEMENT</a:t>
            </a:r>
          </a:p>
          <a:p>
            <a:r>
              <a:rPr lang="nb-NO" sz="900" dirty="0">
                <a:latin typeface="+mj-lt"/>
              </a:rPr>
              <a:t>ARRANGEMENTSUTVIKLING</a:t>
            </a:r>
          </a:p>
          <a:p>
            <a:r>
              <a:rPr lang="nb-NO" sz="900" dirty="0">
                <a:latin typeface="+mj-lt"/>
              </a:rPr>
              <a:t>MØTEPLASSER ANLEGG</a:t>
            </a:r>
          </a:p>
          <a:p>
            <a:r>
              <a:rPr lang="nb-NO" sz="900" dirty="0">
                <a:latin typeface="+mj-lt"/>
              </a:rPr>
              <a:t>HALLFORDELING</a:t>
            </a:r>
          </a:p>
        </p:txBody>
      </p:sp>
      <p:sp>
        <p:nvSpPr>
          <p:cNvPr id="101" name="TekstSylinder 100">
            <a:extLst>
              <a:ext uri="{FF2B5EF4-FFF2-40B4-BE49-F238E27FC236}">
                <a16:creationId xmlns:a16="http://schemas.microsoft.com/office/drawing/2014/main" id="{29583B8C-AA3E-4C28-A04A-B941E54614F3}"/>
              </a:ext>
            </a:extLst>
          </p:cNvPr>
          <p:cNvSpPr txBox="1"/>
          <p:nvPr/>
        </p:nvSpPr>
        <p:spPr>
          <a:xfrm>
            <a:off x="7322871" y="4394144"/>
            <a:ext cx="1587781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1" dirty="0">
                <a:latin typeface="+mj-lt"/>
              </a:rPr>
              <a:t>Ansvarsområder i avdelingen:</a:t>
            </a:r>
            <a:br>
              <a:rPr lang="nb-NO" sz="900" b="1" dirty="0">
                <a:latin typeface="+mj-lt"/>
              </a:rPr>
            </a:br>
            <a:r>
              <a:rPr lang="nb-NO" sz="900" dirty="0">
                <a:latin typeface="+mj-lt"/>
              </a:rPr>
              <a:t>SANDVOLLEYBALL</a:t>
            </a:r>
          </a:p>
          <a:p>
            <a:r>
              <a:rPr lang="nb-NO" sz="900" dirty="0">
                <a:latin typeface="+mj-lt"/>
              </a:rPr>
              <a:t>VOLLEYBALL</a:t>
            </a:r>
          </a:p>
          <a:p>
            <a:r>
              <a:rPr lang="nb-NO" sz="900" dirty="0">
                <a:latin typeface="+mj-lt"/>
              </a:rPr>
              <a:t>LANDSLAG</a:t>
            </a:r>
          </a:p>
          <a:p>
            <a:r>
              <a:rPr lang="nb-NO" sz="900" dirty="0">
                <a:latin typeface="+mj-lt"/>
              </a:rPr>
              <a:t>OLT</a:t>
            </a:r>
          </a:p>
          <a:p>
            <a:r>
              <a:rPr lang="nb-NO" sz="900" dirty="0">
                <a:latin typeface="+mj-lt"/>
              </a:rPr>
              <a:t>TALENTUTVIKLING</a:t>
            </a:r>
          </a:p>
          <a:p>
            <a:r>
              <a:rPr lang="nb-NO" sz="900" dirty="0">
                <a:latin typeface="+mj-lt"/>
              </a:rPr>
              <a:t>TVN</a:t>
            </a:r>
          </a:p>
          <a:p>
            <a:r>
              <a:rPr lang="nb-NO" sz="900" dirty="0">
                <a:latin typeface="+mj-lt"/>
              </a:rPr>
              <a:t>NTV</a:t>
            </a:r>
          </a:p>
          <a:p>
            <a:r>
              <a:rPr lang="nb-NO" sz="900" dirty="0">
                <a:latin typeface="+mj-lt"/>
              </a:rPr>
              <a:t>UTVIKLINGSTRAPP</a:t>
            </a:r>
          </a:p>
          <a:p>
            <a:r>
              <a:rPr lang="nb-NO" sz="900" dirty="0">
                <a:latin typeface="+mj-lt"/>
              </a:rPr>
              <a:t>OPPFØLGING ELITE -1.DIV</a:t>
            </a:r>
          </a:p>
          <a:p>
            <a:r>
              <a:rPr lang="nb-NO" sz="900" dirty="0">
                <a:latin typeface="+mj-lt"/>
              </a:rPr>
              <a:t>UTSTYR</a:t>
            </a:r>
          </a:p>
          <a:p>
            <a:r>
              <a:rPr lang="nb-NO" sz="900" dirty="0">
                <a:latin typeface="+mj-lt"/>
              </a:rPr>
              <a:t>INFO</a:t>
            </a:r>
          </a:p>
          <a:p>
            <a:r>
              <a:rPr lang="nb-NO" sz="900" dirty="0">
                <a:latin typeface="+mj-lt"/>
              </a:rPr>
              <a:t>LOGISTIKK</a:t>
            </a:r>
          </a:p>
          <a:p>
            <a:r>
              <a:rPr lang="nb-NO" sz="900" dirty="0">
                <a:latin typeface="+mj-lt"/>
              </a:rPr>
              <a:t>KONTRAKTER</a:t>
            </a:r>
          </a:p>
          <a:p>
            <a:r>
              <a:rPr lang="nb-NO" sz="900" dirty="0">
                <a:latin typeface="+mj-lt"/>
              </a:rPr>
              <a:t>SKJEMA</a:t>
            </a:r>
          </a:p>
          <a:p>
            <a:r>
              <a:rPr lang="nb-NO" sz="900" dirty="0">
                <a:latin typeface="+mj-lt"/>
              </a:rPr>
              <a:t>OVERGANGER</a:t>
            </a:r>
          </a:p>
          <a:p>
            <a:endParaRPr lang="nb-NO" sz="900" dirty="0">
              <a:latin typeface="+mj-lt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02D01037-F5D0-4684-8111-B1707F293816}"/>
              </a:ext>
            </a:extLst>
          </p:cNvPr>
          <p:cNvSpPr txBox="1"/>
          <p:nvPr/>
        </p:nvSpPr>
        <p:spPr>
          <a:xfrm>
            <a:off x="7596336" y="188640"/>
            <a:ext cx="1496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NVBF modernisering utkast fra GS 7.9.2018</a:t>
            </a:r>
          </a:p>
        </p:txBody>
      </p:sp>
    </p:spTree>
    <p:extLst>
      <p:ext uri="{BB962C8B-B14F-4D97-AF65-F5344CB8AC3E}">
        <p14:creationId xmlns:p14="http://schemas.microsoft.com/office/powerpoint/2010/main" val="155312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459" y="35338"/>
            <a:ext cx="4315520" cy="849793"/>
          </a:xfrm>
          <a:noFill/>
        </p:spPr>
        <p:txBody>
          <a:bodyPr>
            <a:normAutofit/>
          </a:bodyPr>
          <a:lstStyle/>
          <a:p>
            <a:r>
              <a:rPr lang="en-US" sz="2400" dirty="0"/>
              <a:t>Norges Volleyballforbund</a:t>
            </a:r>
          </a:p>
        </p:txBody>
      </p:sp>
      <p:sp>
        <p:nvSpPr>
          <p:cNvPr id="27" name="_s3090">
            <a:extLst>
              <a:ext uri="{FF2B5EF4-FFF2-40B4-BE49-F238E27FC236}">
                <a16:creationId xmlns:a16="http://schemas.microsoft.com/office/drawing/2014/main" id="{F1107109-A364-4C0E-B5E6-D92415A99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914" y="1529934"/>
            <a:ext cx="1453044" cy="301046"/>
          </a:xfrm>
          <a:prstGeom prst="bracketPair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+mj-lt"/>
              </a:rPr>
              <a:t>Avdeling</a:t>
            </a:r>
            <a:br>
              <a:rPr lang="en-US" sz="1000" dirty="0">
                <a:latin typeface="+mj-lt"/>
              </a:rPr>
            </a:br>
            <a:r>
              <a:rPr lang="en-US" sz="1000" dirty="0">
                <a:latin typeface="+mj-lt"/>
              </a:rPr>
              <a:t>DRIFTS/</a:t>
            </a:r>
            <a:r>
              <a:rPr lang="en-US" sz="900" dirty="0">
                <a:latin typeface="+mj-lt"/>
              </a:rPr>
              <a:t>STABSTØTTE</a:t>
            </a:r>
            <a:endParaRPr kumimoji="0" lang="en-US" sz="9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8" name="_s3090">
            <a:extLst>
              <a:ext uri="{FF2B5EF4-FFF2-40B4-BE49-F238E27FC236}">
                <a16:creationId xmlns:a16="http://schemas.microsoft.com/office/drawing/2014/main" id="{26D4BC82-D6EF-4D89-A80B-3FF193A2C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1532450"/>
            <a:ext cx="1453044" cy="301046"/>
          </a:xfrm>
          <a:prstGeom prst="bracketPair">
            <a:avLst>
              <a:gd name="adj" fmla="val 0"/>
            </a:avLst>
          </a:prstGeom>
          <a:solidFill>
            <a:schemeClr val="hlink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+mj-lt"/>
              </a:rPr>
              <a:t>Avdeling</a:t>
            </a:r>
            <a:br>
              <a:rPr lang="en-US" sz="1000" b="1" dirty="0">
                <a:latin typeface="+mj-lt"/>
              </a:rPr>
            </a:br>
            <a:r>
              <a:rPr lang="en-US" sz="1000" dirty="0">
                <a:latin typeface="+mj-lt"/>
              </a:rPr>
              <a:t>IDRETTS</a:t>
            </a:r>
            <a:r>
              <a:rPr lang="en-US" sz="900" dirty="0">
                <a:latin typeface="+mj-lt"/>
              </a:rPr>
              <a:t>UTVIKLING </a:t>
            </a:r>
            <a:endParaRPr kumimoji="0" lang="en-US" sz="9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_s3090">
            <a:extLst>
              <a:ext uri="{FF2B5EF4-FFF2-40B4-BE49-F238E27FC236}">
                <a16:creationId xmlns:a16="http://schemas.microsoft.com/office/drawing/2014/main" id="{A065D182-D622-4D5A-9625-4367AD94C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573" y="1514164"/>
            <a:ext cx="1453044" cy="288579"/>
          </a:xfrm>
          <a:prstGeom prst="bracketPair">
            <a:avLst>
              <a:gd name="adj" fmla="val 0"/>
            </a:avLst>
          </a:prstGeom>
          <a:solidFill>
            <a:schemeClr val="hlink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Avdeling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KOMPETANSE</a:t>
            </a:r>
            <a:b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</a:b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9" name="_s3090">
            <a:extLst>
              <a:ext uri="{FF2B5EF4-FFF2-40B4-BE49-F238E27FC236}">
                <a16:creationId xmlns:a16="http://schemas.microsoft.com/office/drawing/2014/main" id="{272ED018-F684-4D39-BC7E-AB87D03D8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7708" y="1522484"/>
            <a:ext cx="1516901" cy="280259"/>
          </a:xfrm>
          <a:prstGeom prst="bracketPair">
            <a:avLst>
              <a:gd name="adj" fmla="val 0"/>
            </a:avLst>
          </a:prstGeom>
          <a:solidFill>
            <a:schemeClr val="hlink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+mj-lt"/>
              </a:rPr>
              <a:t>Avdeling</a:t>
            </a:r>
            <a:br>
              <a:rPr lang="en-US" sz="1000" b="1" dirty="0">
                <a:latin typeface="+mj-lt"/>
              </a:rPr>
            </a:br>
            <a:r>
              <a:rPr lang="en-US" sz="900" dirty="0">
                <a:latin typeface="+mj-lt"/>
              </a:rPr>
              <a:t>ARRAGEMENT&amp;KONKURRANSE</a:t>
            </a:r>
            <a:endParaRPr kumimoji="0" lang="en-US" sz="9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0" name="_s3090">
            <a:extLst>
              <a:ext uri="{FF2B5EF4-FFF2-40B4-BE49-F238E27FC236}">
                <a16:creationId xmlns:a16="http://schemas.microsoft.com/office/drawing/2014/main" id="{B685C864-F813-45F6-8AC6-9AC935DA3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3700" y="1514163"/>
            <a:ext cx="1453044" cy="288579"/>
          </a:xfrm>
          <a:prstGeom prst="bracketPair">
            <a:avLst>
              <a:gd name="adj" fmla="val 0"/>
            </a:avLst>
          </a:prstGeom>
          <a:solidFill>
            <a:schemeClr val="hlink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+mj-lt"/>
              </a:rPr>
              <a:t>Avdeling</a:t>
            </a:r>
            <a:br>
              <a:rPr lang="en-US" sz="1000" dirty="0">
                <a:latin typeface="+mj-lt"/>
              </a:rPr>
            </a:br>
            <a:r>
              <a:rPr lang="en-US" sz="1000" dirty="0">
                <a:latin typeface="+mj-lt"/>
              </a:rPr>
              <a:t>SPORT</a:t>
            </a:r>
            <a:endParaRPr kumimoji="0" lang="en-US" sz="9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65" name="Bilde 64">
            <a:extLst>
              <a:ext uri="{FF2B5EF4-FFF2-40B4-BE49-F238E27FC236}">
                <a16:creationId xmlns:a16="http://schemas.microsoft.com/office/drawing/2014/main" id="{80DED5A7-ED7E-4E52-92C2-F3178FD37D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0382"/>
            <a:ext cx="365760" cy="448056"/>
          </a:xfrm>
          <a:prstGeom prst="rect">
            <a:avLst/>
          </a:prstGeom>
        </p:spPr>
      </p:pic>
      <p:sp>
        <p:nvSpPr>
          <p:cNvPr id="60" name="_s3090">
            <a:extLst>
              <a:ext uri="{FF2B5EF4-FFF2-40B4-BE49-F238E27FC236}">
                <a16:creationId xmlns:a16="http://schemas.microsoft.com/office/drawing/2014/main" id="{8A1ECFD4-2784-42B7-88EF-BF063E50F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914" y="1298067"/>
            <a:ext cx="8710171" cy="154877"/>
          </a:xfrm>
          <a:prstGeom prst="bracketPair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49804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+mj-lt"/>
              </a:rPr>
              <a:t>Oppgaver </a:t>
            </a:r>
            <a:r>
              <a:rPr lang="en-US" sz="1000" b="1" dirty="0" err="1">
                <a:latin typeface="+mj-lt"/>
              </a:rPr>
              <a:t>i</a:t>
            </a:r>
            <a:r>
              <a:rPr lang="en-US" sz="1000" b="1" dirty="0">
                <a:latin typeface="+mj-lt"/>
              </a:rPr>
              <a:t> avdelingene</a:t>
            </a:r>
            <a:br>
              <a:rPr lang="en-US" sz="1000" b="1" dirty="0">
                <a:latin typeface="+mj-lt"/>
              </a:rPr>
            </a:br>
            <a:r>
              <a:rPr lang="en-US" sz="1000" b="1" dirty="0">
                <a:latin typeface="+mj-lt"/>
              </a:rPr>
              <a:t> 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66C6180D-0635-49F6-9C6D-9DECE28D1F30}"/>
              </a:ext>
            </a:extLst>
          </p:cNvPr>
          <p:cNvSpPr txBox="1"/>
          <p:nvPr/>
        </p:nvSpPr>
        <p:spPr>
          <a:xfrm>
            <a:off x="3707904" y="470644"/>
            <a:ext cx="62197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latin typeface="+mj-lt"/>
              </a:rPr>
              <a:t>Forbundsting og Forbundsstyret er NVBFs øverste myndighet  </a:t>
            </a:r>
          </a:p>
        </p:txBody>
      </p:sp>
      <p:sp>
        <p:nvSpPr>
          <p:cNvPr id="61" name="TekstSylinder 60">
            <a:extLst>
              <a:ext uri="{FF2B5EF4-FFF2-40B4-BE49-F238E27FC236}">
                <a16:creationId xmlns:a16="http://schemas.microsoft.com/office/drawing/2014/main" id="{D841EB92-B1DC-4471-A5CF-C70CE87CE059}"/>
              </a:ext>
            </a:extLst>
          </p:cNvPr>
          <p:cNvSpPr txBox="1"/>
          <p:nvPr/>
        </p:nvSpPr>
        <p:spPr>
          <a:xfrm>
            <a:off x="3715644" y="645910"/>
            <a:ext cx="514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latin typeface="+mj-lt"/>
              </a:rPr>
              <a:t>Generalsekretær (GS) leder NVBFs daglige drift (økonomi og personal) og iverksetter FS planer og vedtak.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ved. GS leder ADM ledergruppe og stab. Administrasjonen er inndelt i 5 avdelinger og tilhørende team.</a:t>
            </a:r>
          </a:p>
        </p:txBody>
      </p:sp>
      <p:sp>
        <p:nvSpPr>
          <p:cNvPr id="66" name="TekstSylinder 65">
            <a:extLst>
              <a:ext uri="{FF2B5EF4-FFF2-40B4-BE49-F238E27FC236}">
                <a16:creationId xmlns:a16="http://schemas.microsoft.com/office/drawing/2014/main" id="{462FD26F-ACC6-4606-A5AB-2EB16ECD0B9B}"/>
              </a:ext>
            </a:extLst>
          </p:cNvPr>
          <p:cNvSpPr txBox="1"/>
          <p:nvPr/>
        </p:nvSpPr>
        <p:spPr>
          <a:xfrm>
            <a:off x="3698654" y="937286"/>
            <a:ext cx="66863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latin typeface="+mj-lt"/>
              </a:rPr>
              <a:t>Regionstyrene velges på regionstingene og her velges ressurspersoner inn i regionale utvalg</a:t>
            </a:r>
            <a:endParaRPr lang="nb-NO" sz="9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7" name="TekstSylinder 66">
            <a:extLst>
              <a:ext uri="{FF2B5EF4-FFF2-40B4-BE49-F238E27FC236}">
                <a16:creationId xmlns:a16="http://schemas.microsoft.com/office/drawing/2014/main" id="{C9197C62-FCCF-469A-8A1F-33EBF92591F1}"/>
              </a:ext>
            </a:extLst>
          </p:cNvPr>
          <p:cNvSpPr txBox="1"/>
          <p:nvPr/>
        </p:nvSpPr>
        <p:spPr>
          <a:xfrm>
            <a:off x="128242" y="1888153"/>
            <a:ext cx="170745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latin typeface="+mj-lt"/>
              </a:rPr>
              <a:t>GS (overordnet ledelse)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representasjon	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økonomi, budsjett &amp; regnskap</a:t>
            </a:r>
          </a:p>
          <a:p>
            <a:r>
              <a:rPr lang="nb-NO" sz="900" dirty="0">
                <a:latin typeface="+mj-lt"/>
              </a:rPr>
              <a:t>Inntekter/fakturering/utbetaling</a:t>
            </a:r>
          </a:p>
          <a:p>
            <a:r>
              <a:rPr lang="nb-NO" sz="900" dirty="0">
                <a:latin typeface="+mj-lt"/>
              </a:rPr>
              <a:t>moms/lisens/forsikring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post/kontordrift/service 	</a:t>
            </a:r>
          </a:p>
          <a:p>
            <a:r>
              <a:rPr lang="nb-NO" sz="900" dirty="0">
                <a:latin typeface="+mj-lt"/>
              </a:rPr>
              <a:t>bokføring 	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lønn 			</a:t>
            </a:r>
          </a:p>
          <a:p>
            <a:r>
              <a:rPr lang="nb-NO" sz="900" dirty="0">
                <a:latin typeface="+mj-lt"/>
              </a:rPr>
              <a:t>personal			</a:t>
            </a:r>
          </a:p>
          <a:p>
            <a:r>
              <a:rPr lang="nb-NO" sz="900" dirty="0">
                <a:latin typeface="+mj-lt"/>
              </a:rPr>
              <a:t>avtaler/kontrakter	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hotell	 		</a:t>
            </a:r>
          </a:p>
          <a:p>
            <a:r>
              <a:rPr lang="nb-NO" sz="900" dirty="0">
                <a:latin typeface="+mj-lt"/>
              </a:rPr>
              <a:t>NIF møter/dialog/rapporter	</a:t>
            </a:r>
          </a:p>
          <a:p>
            <a:r>
              <a:rPr lang="nb-NO" sz="900" dirty="0">
                <a:latin typeface="+mj-lt"/>
              </a:rPr>
              <a:t>forbundsting/beretninger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plan og strategi (VPD)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FS og presidentskap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saksbehandling/protokoller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stabsmøter/samlinger  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rent SF		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intern./nasjonale møter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hederstegn		</a:t>
            </a:r>
            <a:r>
              <a:rPr lang="nb-NO" sz="900" dirty="0"/>
              <a:t> </a:t>
            </a:r>
            <a:r>
              <a:rPr lang="nb-NO" sz="900" dirty="0">
                <a:latin typeface="+mj-lt"/>
              </a:rPr>
              <a:t>kommunikasjonsstrategi 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web/alle plattformer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sosiale plattformer foto/bilder/video</a:t>
            </a:r>
          </a:p>
          <a:p>
            <a:r>
              <a:rPr lang="nb-NO" sz="900" dirty="0">
                <a:latin typeface="+mj-lt"/>
              </a:rPr>
              <a:t>ikt/verktøy utvikling/vedlikehold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salg/markedsføring/marked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presse</a:t>
            </a:r>
          </a:p>
          <a:p>
            <a:r>
              <a:rPr lang="nb-NO" sz="900" dirty="0">
                <a:latin typeface="+mj-lt"/>
              </a:rPr>
              <a:t>profilering/merkevarebygging</a:t>
            </a:r>
          </a:p>
          <a:p>
            <a:r>
              <a:rPr lang="nb-NO" sz="900" dirty="0">
                <a:latin typeface="+mj-lt"/>
              </a:rPr>
              <a:t>teknisk utstyr arr	</a:t>
            </a:r>
          </a:p>
          <a:p>
            <a:r>
              <a:rPr lang="nb-NO" sz="900" dirty="0">
                <a:latin typeface="+mj-lt"/>
              </a:rPr>
              <a:t>oppfølging samarbeidspartnere</a:t>
            </a:r>
          </a:p>
          <a:p>
            <a:r>
              <a:rPr lang="nb-NO" sz="900" dirty="0">
                <a:latin typeface="+mj-lt"/>
              </a:rPr>
              <a:t>utstyr logistikk/lager (ball/nett)</a:t>
            </a:r>
          </a:p>
          <a:p>
            <a:r>
              <a:rPr lang="nb-NO" sz="900" dirty="0">
                <a:latin typeface="+mj-lt"/>
              </a:rPr>
              <a:t>lager</a:t>
            </a:r>
          </a:p>
          <a:p>
            <a:r>
              <a:rPr lang="nb-NO" sz="900" dirty="0">
                <a:latin typeface="+mj-lt"/>
              </a:rPr>
              <a:t>samarbeidsprosjekt	</a:t>
            </a:r>
          </a:p>
          <a:p>
            <a:r>
              <a:rPr lang="nb-NO" sz="900" dirty="0">
                <a:latin typeface="+mj-lt"/>
              </a:rPr>
              <a:t>nyheter/infoflyt/nyhetsbrev</a:t>
            </a:r>
          </a:p>
          <a:p>
            <a:endParaRPr lang="nb-NO" sz="900" dirty="0">
              <a:latin typeface="+mj-lt"/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35CA0026-BB93-4A6B-A883-409ABFA98437}"/>
              </a:ext>
            </a:extLst>
          </p:cNvPr>
          <p:cNvSpPr txBox="1"/>
          <p:nvPr/>
        </p:nvSpPr>
        <p:spPr>
          <a:xfrm>
            <a:off x="1896946" y="1913002"/>
            <a:ext cx="1707453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latin typeface="+mj-lt"/>
              </a:rPr>
              <a:t>plan aktivitetsstrategi</a:t>
            </a:r>
          </a:p>
          <a:p>
            <a:r>
              <a:rPr lang="nb-NO" sz="900" dirty="0">
                <a:latin typeface="+mj-lt"/>
              </a:rPr>
              <a:t>tiltaksplaner</a:t>
            </a:r>
          </a:p>
          <a:p>
            <a:r>
              <a:rPr lang="nb-NO" sz="900" dirty="0">
                <a:latin typeface="+mj-lt"/>
              </a:rPr>
              <a:t>Igangsetting av aktivitet   </a:t>
            </a:r>
          </a:p>
          <a:p>
            <a:r>
              <a:rPr lang="nb-NO" sz="900" dirty="0">
                <a:latin typeface="+mj-lt"/>
              </a:rPr>
              <a:t>rekruttering</a:t>
            </a:r>
          </a:p>
          <a:p>
            <a:r>
              <a:rPr lang="nb-NO" sz="900" dirty="0">
                <a:latin typeface="+mj-lt"/>
              </a:rPr>
              <a:t>minivolleyball</a:t>
            </a:r>
          </a:p>
          <a:p>
            <a:r>
              <a:rPr lang="nb-NO" sz="900" dirty="0">
                <a:latin typeface="+mj-lt"/>
              </a:rPr>
              <a:t>teen</a:t>
            </a:r>
          </a:p>
          <a:p>
            <a:r>
              <a:rPr lang="nb-NO" sz="900" dirty="0">
                <a:latin typeface="+mj-lt"/>
              </a:rPr>
              <a:t>klubbutvikling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start-møter i klubb</a:t>
            </a:r>
          </a:p>
          <a:p>
            <a:r>
              <a:rPr lang="nb-NO" sz="900" dirty="0">
                <a:latin typeface="+mj-lt"/>
              </a:rPr>
              <a:t>skolebesøk</a:t>
            </a:r>
          </a:p>
          <a:p>
            <a:r>
              <a:rPr lang="nb-NO" sz="900" dirty="0">
                <a:latin typeface="+mj-lt"/>
              </a:rPr>
              <a:t>utviklingsteam</a:t>
            </a:r>
          </a:p>
          <a:p>
            <a:r>
              <a:rPr lang="nb-NO" sz="900" dirty="0">
                <a:latin typeface="+mj-lt"/>
              </a:rPr>
              <a:t>klubbkontakt</a:t>
            </a:r>
          </a:p>
          <a:p>
            <a:r>
              <a:rPr lang="nb-NO" sz="900" dirty="0">
                <a:latin typeface="+mj-lt"/>
              </a:rPr>
              <a:t>klubbservice/veiledning</a:t>
            </a:r>
          </a:p>
          <a:p>
            <a:r>
              <a:rPr lang="nb-NO" sz="900" dirty="0">
                <a:latin typeface="+mj-lt"/>
              </a:rPr>
              <a:t>oppstart/etablering av klubb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opptak av klubb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nedleggelse av klubb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klubbmaler</a:t>
            </a:r>
          </a:p>
          <a:p>
            <a:r>
              <a:rPr lang="nb-NO" sz="900" dirty="0">
                <a:latin typeface="+mj-lt"/>
              </a:rPr>
              <a:t>vb skoler</a:t>
            </a:r>
          </a:p>
          <a:p>
            <a:r>
              <a:rPr lang="nb-NO" sz="900" dirty="0">
                <a:latin typeface="+mj-lt"/>
              </a:rPr>
              <a:t>bvb skoler</a:t>
            </a:r>
          </a:p>
          <a:p>
            <a:r>
              <a:rPr lang="nb-NO" sz="900" dirty="0">
                <a:latin typeface="+mj-lt"/>
              </a:rPr>
              <a:t>paraidrett</a:t>
            </a:r>
          </a:p>
          <a:p>
            <a:r>
              <a:rPr lang="nb-NO" sz="900" dirty="0">
                <a:latin typeface="+mj-lt"/>
              </a:rPr>
              <a:t>verdiarbeid</a:t>
            </a:r>
          </a:p>
          <a:p>
            <a:r>
              <a:rPr lang="nb-NO" sz="900" dirty="0">
                <a:latin typeface="+mj-lt"/>
              </a:rPr>
              <a:t>brosjyrer</a:t>
            </a:r>
          </a:p>
          <a:p>
            <a:r>
              <a:rPr lang="nb-NO" sz="900" dirty="0">
                <a:latin typeface="+mj-lt"/>
              </a:rPr>
              <a:t>veiledere</a:t>
            </a:r>
          </a:p>
          <a:p>
            <a:r>
              <a:rPr lang="nb-NO" sz="900" dirty="0">
                <a:latin typeface="+mj-lt"/>
              </a:rPr>
              <a:t>utstyrsmidler</a:t>
            </a:r>
          </a:p>
          <a:p>
            <a:r>
              <a:rPr lang="nb-NO" sz="900" dirty="0">
                <a:latin typeface="+mj-lt"/>
              </a:rPr>
              <a:t>lavterskelaktivitet</a:t>
            </a:r>
          </a:p>
          <a:p>
            <a:r>
              <a:rPr lang="nb-NO" sz="900" dirty="0">
                <a:latin typeface="+mj-lt"/>
              </a:rPr>
              <a:t>kampanjer</a:t>
            </a:r>
          </a:p>
          <a:p>
            <a:r>
              <a:rPr lang="nb-NO" sz="900" dirty="0">
                <a:latin typeface="+mj-lt"/>
              </a:rPr>
              <a:t>søknader</a:t>
            </a:r>
          </a:p>
          <a:p>
            <a:r>
              <a:rPr lang="nb-NO" sz="900" dirty="0">
                <a:latin typeface="+mj-lt"/>
              </a:rPr>
              <a:t>dialog(/oppfølging regionale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utviklingsutvalg</a:t>
            </a:r>
          </a:p>
          <a:p>
            <a:r>
              <a:rPr lang="nb-NO" sz="900" dirty="0">
                <a:latin typeface="+mj-lt"/>
              </a:rPr>
              <a:t>møteplasser</a:t>
            </a:r>
          </a:p>
          <a:p>
            <a:r>
              <a:rPr lang="nb-NO" sz="900" dirty="0">
                <a:latin typeface="+mj-lt"/>
              </a:rPr>
              <a:t>lokale aktivitetsmidler (IK) </a:t>
            </a:r>
          </a:p>
          <a:p>
            <a:r>
              <a:rPr lang="nb-NO" sz="900" dirty="0">
                <a:latin typeface="+mj-lt"/>
              </a:rPr>
              <a:t>nyheter/infoflyt/nyhetsbrev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54B70D8D-7C3F-4F33-8674-84CC5BFCEE20}"/>
              </a:ext>
            </a:extLst>
          </p:cNvPr>
          <p:cNvSpPr txBox="1"/>
          <p:nvPr/>
        </p:nvSpPr>
        <p:spPr>
          <a:xfrm>
            <a:off x="3674441" y="1913002"/>
            <a:ext cx="1707453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latin typeface="+mj-lt"/>
              </a:rPr>
              <a:t>trenerløypa</a:t>
            </a:r>
          </a:p>
          <a:p>
            <a:r>
              <a:rPr lang="nb-NO" sz="900" dirty="0">
                <a:latin typeface="+mj-lt"/>
              </a:rPr>
              <a:t>dommerløypa</a:t>
            </a:r>
          </a:p>
          <a:p>
            <a:r>
              <a:rPr lang="nb-NO" sz="900" dirty="0">
                <a:latin typeface="+mj-lt"/>
              </a:rPr>
              <a:t>dialog/oppfølging NIF</a:t>
            </a:r>
          </a:p>
          <a:p>
            <a:r>
              <a:rPr lang="nb-NO" sz="900" dirty="0">
                <a:latin typeface="+mj-lt"/>
              </a:rPr>
              <a:t>overordnet utdanningsplan:</a:t>
            </a:r>
          </a:p>
          <a:p>
            <a:r>
              <a:rPr lang="nb-NO" sz="900" dirty="0">
                <a:latin typeface="+mj-lt"/>
              </a:rPr>
              <a:t>-trener </a:t>
            </a:r>
          </a:p>
          <a:p>
            <a:r>
              <a:rPr lang="nb-NO" sz="900" dirty="0">
                <a:latin typeface="+mj-lt"/>
              </a:rPr>
              <a:t>-dommer</a:t>
            </a:r>
          </a:p>
          <a:p>
            <a:r>
              <a:rPr lang="nb-NO" sz="900" dirty="0">
                <a:latin typeface="+mj-lt"/>
              </a:rPr>
              <a:t>-klubb</a:t>
            </a:r>
          </a:p>
          <a:p>
            <a:r>
              <a:rPr lang="nb-NO" sz="900" dirty="0">
                <a:latin typeface="+mj-lt"/>
              </a:rPr>
              <a:t>styrekurs</a:t>
            </a:r>
          </a:p>
          <a:p>
            <a:r>
              <a:rPr lang="nb-NO" sz="900" dirty="0">
                <a:latin typeface="+mj-lt"/>
              </a:rPr>
              <a:t>e-kurs</a:t>
            </a:r>
          </a:p>
          <a:p>
            <a:r>
              <a:rPr lang="nb-NO" sz="900" dirty="0">
                <a:latin typeface="+mj-lt"/>
              </a:rPr>
              <a:t>påbygging</a:t>
            </a:r>
          </a:p>
          <a:p>
            <a:r>
              <a:rPr lang="nb-NO" sz="900" dirty="0">
                <a:latin typeface="+mj-lt"/>
              </a:rPr>
              <a:t>arrangørkurs</a:t>
            </a:r>
          </a:p>
          <a:p>
            <a:r>
              <a:rPr lang="nb-NO" sz="900" dirty="0">
                <a:latin typeface="+mj-lt"/>
              </a:rPr>
              <a:t>tilrettelegging kurs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kursplaner</a:t>
            </a:r>
          </a:p>
          <a:p>
            <a:r>
              <a:rPr lang="nb-NO" sz="900" dirty="0">
                <a:latin typeface="+mj-lt"/>
              </a:rPr>
              <a:t>Instruktører</a:t>
            </a:r>
          </a:p>
          <a:p>
            <a:r>
              <a:rPr lang="nb-NO" sz="900" dirty="0">
                <a:latin typeface="+mj-lt"/>
              </a:rPr>
              <a:t>kursmateriell</a:t>
            </a:r>
          </a:p>
          <a:p>
            <a:r>
              <a:rPr lang="nb-NO" sz="900" dirty="0">
                <a:latin typeface="+mj-lt"/>
              </a:rPr>
              <a:t>kurskalender</a:t>
            </a:r>
          </a:p>
          <a:p>
            <a:r>
              <a:rPr lang="nb-NO" sz="900" dirty="0">
                <a:latin typeface="+mj-lt"/>
              </a:rPr>
              <a:t>ssr</a:t>
            </a:r>
          </a:p>
          <a:p>
            <a:r>
              <a:rPr lang="nb-NO" sz="900" dirty="0">
                <a:latin typeface="+mj-lt"/>
              </a:rPr>
              <a:t>register-</a:t>
            </a:r>
          </a:p>
          <a:p>
            <a:r>
              <a:rPr lang="nb-NO" sz="900" dirty="0">
                <a:latin typeface="+mj-lt"/>
              </a:rPr>
              <a:t> klubb</a:t>
            </a:r>
          </a:p>
          <a:p>
            <a:r>
              <a:rPr lang="nb-NO" sz="900" dirty="0">
                <a:latin typeface="+mj-lt"/>
              </a:rPr>
              <a:t> trener </a:t>
            </a:r>
          </a:p>
          <a:p>
            <a:r>
              <a:rPr lang="nb-NO" sz="900" dirty="0">
                <a:latin typeface="+mj-lt"/>
              </a:rPr>
              <a:t> dommer</a:t>
            </a:r>
          </a:p>
          <a:p>
            <a:r>
              <a:rPr lang="nb-NO" sz="900" dirty="0">
                <a:latin typeface="+mj-lt"/>
              </a:rPr>
              <a:t>antidoping/ADNO oppfølging</a:t>
            </a:r>
          </a:p>
          <a:p>
            <a:r>
              <a:rPr lang="nb-NO" sz="900" dirty="0">
                <a:latin typeface="+mj-lt"/>
              </a:rPr>
              <a:t>kartlegging fakta</a:t>
            </a:r>
          </a:p>
          <a:p>
            <a:r>
              <a:rPr lang="nb-NO" sz="900" dirty="0">
                <a:latin typeface="+mj-lt"/>
              </a:rPr>
              <a:t>høringer</a:t>
            </a:r>
          </a:p>
          <a:p>
            <a:r>
              <a:rPr lang="nb-NO" sz="900" dirty="0">
                <a:latin typeface="+mj-lt"/>
              </a:rPr>
              <a:t>dialog/oppfølging av regionale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kompetanseutvalg</a:t>
            </a:r>
          </a:p>
          <a:p>
            <a:r>
              <a:rPr lang="nb-NO" sz="900" dirty="0">
                <a:latin typeface="+mj-lt"/>
              </a:rPr>
              <a:t>seminar/møteplasser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nyheter/infoflyt/nyhetsbrev</a:t>
            </a:r>
          </a:p>
          <a:p>
            <a:r>
              <a:rPr lang="nb-NO" sz="900" dirty="0">
                <a:latin typeface="+mj-lt"/>
              </a:rPr>
              <a:t> </a:t>
            </a:r>
          </a:p>
          <a:p>
            <a:r>
              <a:rPr lang="nb-NO" sz="900" dirty="0"/>
              <a:t> 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A2647626-F615-45C1-869C-7FB718AE77F4}"/>
              </a:ext>
            </a:extLst>
          </p:cNvPr>
          <p:cNvSpPr txBox="1"/>
          <p:nvPr/>
        </p:nvSpPr>
        <p:spPr>
          <a:xfrm>
            <a:off x="5433464" y="1894425"/>
            <a:ext cx="1707453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latin typeface="+mj-lt"/>
              </a:rPr>
              <a:t>terminplan </a:t>
            </a:r>
          </a:p>
          <a:p>
            <a:r>
              <a:rPr lang="nb-NO" sz="900" dirty="0">
                <a:latin typeface="+mj-lt"/>
              </a:rPr>
              <a:t>seriesystem</a:t>
            </a:r>
          </a:p>
          <a:p>
            <a:r>
              <a:rPr lang="nb-NO" sz="900" dirty="0">
                <a:latin typeface="+mj-lt"/>
              </a:rPr>
              <a:t>aktivitetsleveranse </a:t>
            </a:r>
          </a:p>
          <a:p>
            <a:r>
              <a:rPr lang="nb-NO" sz="900" dirty="0">
                <a:latin typeface="+mj-lt"/>
              </a:rPr>
              <a:t>konkurranse  serier </a:t>
            </a:r>
          </a:p>
          <a:p>
            <a:r>
              <a:rPr lang="nb-NO" sz="900" dirty="0">
                <a:latin typeface="+mj-lt"/>
              </a:rPr>
              <a:t>konkurranse turneringer</a:t>
            </a:r>
          </a:p>
          <a:p>
            <a:r>
              <a:rPr lang="nb-NO" sz="900" dirty="0">
                <a:latin typeface="+mj-lt"/>
              </a:rPr>
              <a:t>konkurranse alle mesterskap</a:t>
            </a:r>
          </a:p>
          <a:p>
            <a:r>
              <a:rPr lang="nb-NO" sz="900" dirty="0">
                <a:latin typeface="+mj-lt"/>
              </a:rPr>
              <a:t>kampoppsett</a:t>
            </a:r>
          </a:p>
          <a:p>
            <a:r>
              <a:rPr lang="nb-NO" sz="900" dirty="0">
                <a:latin typeface="+mj-lt"/>
              </a:rPr>
              <a:t>dommeroppsett</a:t>
            </a:r>
          </a:p>
          <a:p>
            <a:r>
              <a:rPr lang="nb-NO" sz="900" dirty="0">
                <a:latin typeface="+mj-lt"/>
              </a:rPr>
              <a:t>hallfordeling</a:t>
            </a:r>
          </a:p>
          <a:p>
            <a:r>
              <a:rPr lang="nb-NO" sz="900" dirty="0">
                <a:latin typeface="+mj-lt"/>
              </a:rPr>
              <a:t>minivolleyball </a:t>
            </a:r>
          </a:p>
          <a:p>
            <a:r>
              <a:rPr lang="nb-NO" sz="900" dirty="0">
                <a:latin typeface="+mj-lt"/>
              </a:rPr>
              <a:t>teen </a:t>
            </a:r>
          </a:p>
          <a:p>
            <a:r>
              <a:rPr lang="nb-NO" sz="900" dirty="0" err="1">
                <a:latin typeface="+mj-lt"/>
              </a:rPr>
              <a:t>drk</a:t>
            </a:r>
            <a:endParaRPr lang="nb-NO" sz="900" dirty="0">
              <a:latin typeface="+mj-lt"/>
            </a:endParaRPr>
          </a:p>
          <a:p>
            <a:r>
              <a:rPr lang="nb-NO" sz="900" dirty="0">
                <a:latin typeface="+mj-lt"/>
              </a:rPr>
              <a:t>reglement og regulering</a:t>
            </a:r>
          </a:p>
          <a:p>
            <a:r>
              <a:rPr lang="nb-NO" sz="900" dirty="0">
                <a:latin typeface="+mj-lt"/>
              </a:rPr>
              <a:t>arrangement</a:t>
            </a:r>
          </a:p>
          <a:p>
            <a:r>
              <a:rPr lang="nb-NO" sz="900" dirty="0">
                <a:latin typeface="+mj-lt"/>
              </a:rPr>
              <a:t>arrangementsutvikling</a:t>
            </a:r>
          </a:p>
          <a:p>
            <a:r>
              <a:rPr lang="nb-NO" sz="900" dirty="0">
                <a:latin typeface="+mj-lt"/>
              </a:rPr>
              <a:t>møteplasser anlegg</a:t>
            </a:r>
          </a:p>
          <a:p>
            <a:r>
              <a:rPr lang="nb-NO" sz="900" dirty="0">
                <a:latin typeface="+mj-lt"/>
              </a:rPr>
              <a:t>sandvolleyball nasjonalt</a:t>
            </a:r>
          </a:p>
          <a:p>
            <a:r>
              <a:rPr lang="nb-NO" sz="900" dirty="0">
                <a:latin typeface="+mj-lt"/>
              </a:rPr>
              <a:t>sandvolleyball regionalt</a:t>
            </a:r>
          </a:p>
          <a:p>
            <a:r>
              <a:rPr lang="nb-NO" sz="900" dirty="0">
                <a:latin typeface="+mj-lt"/>
              </a:rPr>
              <a:t>overganger</a:t>
            </a:r>
          </a:p>
          <a:p>
            <a:r>
              <a:rPr lang="nb-NO" sz="900" dirty="0">
                <a:latin typeface="+mj-lt"/>
              </a:rPr>
              <a:t>overbygningsavtaler</a:t>
            </a:r>
          </a:p>
          <a:p>
            <a:r>
              <a:rPr lang="nb-NO" sz="900" dirty="0">
                <a:latin typeface="+mj-lt"/>
              </a:rPr>
              <a:t>kampskjema</a:t>
            </a:r>
          </a:p>
          <a:p>
            <a:r>
              <a:rPr lang="nb-NO" sz="900" dirty="0">
                <a:latin typeface="+mj-lt"/>
              </a:rPr>
              <a:t>datavolley</a:t>
            </a:r>
          </a:p>
          <a:p>
            <a:r>
              <a:rPr lang="nb-NO" sz="900" dirty="0">
                <a:latin typeface="+mj-lt"/>
              </a:rPr>
              <a:t>påmeldinger</a:t>
            </a:r>
          </a:p>
          <a:p>
            <a:r>
              <a:rPr lang="nb-NO" sz="900" dirty="0">
                <a:latin typeface="+mj-lt"/>
              </a:rPr>
              <a:t>avmeldinger</a:t>
            </a:r>
          </a:p>
          <a:p>
            <a:r>
              <a:rPr lang="nb-NO" sz="900" dirty="0">
                <a:latin typeface="+mj-lt"/>
              </a:rPr>
              <a:t>håndhevelse reglement (bøter)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klage- ankesaker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lisenskontroll</a:t>
            </a:r>
          </a:p>
          <a:p>
            <a:r>
              <a:rPr lang="nb-NO" sz="900" dirty="0">
                <a:latin typeface="+mj-lt"/>
              </a:rPr>
              <a:t>dialog/oppfølging av regionale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aktivitetsutvalg</a:t>
            </a:r>
          </a:p>
          <a:p>
            <a:r>
              <a:rPr lang="nb-NO" sz="900" dirty="0">
                <a:latin typeface="+mj-lt"/>
              </a:rPr>
              <a:t>anlegg vb/svb</a:t>
            </a:r>
          </a:p>
          <a:p>
            <a:r>
              <a:rPr lang="nb-NO" sz="900" dirty="0">
                <a:latin typeface="+mj-lt"/>
              </a:rPr>
              <a:t>AKU-saker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invitasjoner arrangement</a:t>
            </a:r>
          </a:p>
          <a:p>
            <a:r>
              <a:rPr lang="nb-NO" sz="900" dirty="0">
                <a:latin typeface="+mj-lt"/>
              </a:rPr>
              <a:t>nyheter/infoflyt/nyhetsbrev</a:t>
            </a:r>
            <a:br>
              <a:rPr lang="nb-NO" sz="900" dirty="0">
                <a:latin typeface="+mj-lt"/>
              </a:rPr>
            </a:br>
            <a:endParaRPr lang="nb-NO" sz="900" dirty="0">
              <a:latin typeface="+mj-lt"/>
            </a:endParaRPr>
          </a:p>
          <a:p>
            <a:br>
              <a:rPr lang="nb-NO" sz="900" dirty="0">
                <a:latin typeface="+mj-lt"/>
              </a:rPr>
            </a:br>
            <a:endParaRPr lang="nb-NO" sz="900" dirty="0">
              <a:latin typeface="+mj-lt"/>
            </a:endParaRPr>
          </a:p>
          <a:p>
            <a:endParaRPr lang="nb-NO" sz="900" dirty="0">
              <a:latin typeface="+mj-lt"/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9A596A87-EB88-4066-A223-78B443608A7A}"/>
              </a:ext>
            </a:extLst>
          </p:cNvPr>
          <p:cNvSpPr txBox="1"/>
          <p:nvPr/>
        </p:nvSpPr>
        <p:spPr>
          <a:xfrm>
            <a:off x="7262529" y="1884907"/>
            <a:ext cx="1707453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latin typeface="+mj-lt"/>
              </a:rPr>
              <a:t>landslag (LA) volleyball </a:t>
            </a:r>
            <a:r>
              <a:rPr lang="nb-NO" sz="900" dirty="0" err="1">
                <a:latin typeface="+mj-lt"/>
              </a:rPr>
              <a:t>sr</a:t>
            </a:r>
            <a:endParaRPr lang="nb-NO" sz="900" dirty="0">
              <a:latin typeface="+mj-lt"/>
            </a:endParaRPr>
          </a:p>
          <a:p>
            <a:r>
              <a:rPr lang="nb-NO" sz="900" dirty="0">
                <a:latin typeface="+mj-lt"/>
              </a:rPr>
              <a:t>landslag volleyball </a:t>
            </a:r>
            <a:r>
              <a:rPr lang="nb-NO" sz="900" dirty="0" err="1">
                <a:latin typeface="+mj-lt"/>
              </a:rPr>
              <a:t>jr</a:t>
            </a:r>
            <a:r>
              <a:rPr lang="nb-NO" sz="900" dirty="0">
                <a:latin typeface="+mj-lt"/>
              </a:rPr>
              <a:t>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talentutvikling volleyball	</a:t>
            </a:r>
          </a:p>
          <a:p>
            <a:r>
              <a:rPr lang="nb-NO" sz="900" dirty="0">
                <a:latin typeface="+mj-lt"/>
              </a:rPr>
              <a:t>landslag sandvolleyball </a:t>
            </a:r>
            <a:r>
              <a:rPr lang="nb-NO" sz="900" dirty="0" err="1">
                <a:latin typeface="+mj-lt"/>
              </a:rPr>
              <a:t>sr</a:t>
            </a:r>
            <a:r>
              <a:rPr lang="nb-NO" sz="900" dirty="0">
                <a:latin typeface="+mj-lt"/>
              </a:rPr>
              <a:t>	</a:t>
            </a:r>
          </a:p>
          <a:p>
            <a:r>
              <a:rPr lang="nb-NO" sz="900" dirty="0">
                <a:latin typeface="+mj-lt"/>
              </a:rPr>
              <a:t>landslag sandvolleyball </a:t>
            </a:r>
            <a:r>
              <a:rPr lang="nb-NO" sz="900" dirty="0" err="1">
                <a:latin typeface="+mj-lt"/>
              </a:rPr>
              <a:t>jr</a:t>
            </a:r>
            <a:r>
              <a:rPr lang="nb-NO" sz="900" dirty="0">
                <a:latin typeface="+mj-lt"/>
              </a:rPr>
              <a:t> talentutvikling sandvolleyball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samlinger ungdom/region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landslagssamlinger 	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deltagelse intern. mesterskap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landskamper hjemme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OLT søknad/rapport/møter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prosjektarbeid		</a:t>
            </a:r>
          </a:p>
          <a:p>
            <a:r>
              <a:rPr lang="nb-NO" sz="900" dirty="0">
                <a:latin typeface="+mj-lt"/>
              </a:rPr>
              <a:t>logistikk/utstyr bekledning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skjema/pass/kontaktinfo</a:t>
            </a:r>
          </a:p>
          <a:p>
            <a:r>
              <a:rPr lang="nb-NO" sz="900" dirty="0">
                <a:latin typeface="+mj-lt"/>
              </a:rPr>
              <a:t>dialog/oppfølging eliteklubber</a:t>
            </a:r>
          </a:p>
          <a:p>
            <a:r>
              <a:rPr lang="nb-NO" sz="900" dirty="0">
                <a:latin typeface="+mj-lt"/>
              </a:rPr>
              <a:t>dialog/oppfølging trenerteam</a:t>
            </a:r>
          </a:p>
          <a:p>
            <a:r>
              <a:rPr lang="nb-NO" sz="900" dirty="0">
                <a:latin typeface="+mj-lt"/>
              </a:rPr>
              <a:t>bekledning/lager</a:t>
            </a:r>
          </a:p>
          <a:p>
            <a:r>
              <a:rPr lang="nb-NO" sz="900" dirty="0">
                <a:latin typeface="+mj-lt"/>
              </a:rPr>
              <a:t>på-/avmelding internasjonalt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play clean/ADNO oppfølging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utstyr teknisk (landskamper)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internasjonale forpliktelser	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reisebooking/logistikk LA</a:t>
            </a:r>
            <a:br>
              <a:rPr lang="nb-NO" sz="900" dirty="0">
                <a:latin typeface="+mj-lt"/>
              </a:rPr>
            </a:br>
            <a:r>
              <a:rPr lang="nb-NO" sz="900" dirty="0">
                <a:latin typeface="+mj-lt"/>
              </a:rPr>
              <a:t>landslagsuttak</a:t>
            </a:r>
            <a:br>
              <a:rPr lang="nb-NO" sz="900" dirty="0">
                <a:latin typeface="+mj-lt"/>
              </a:rPr>
            </a:br>
            <a:r>
              <a:rPr lang="nb-NO" sz="900" dirty="0" err="1">
                <a:latin typeface="+mj-lt"/>
              </a:rPr>
              <a:t>tvn</a:t>
            </a:r>
            <a:endParaRPr lang="nb-NO" sz="900" dirty="0">
              <a:latin typeface="+mj-lt"/>
            </a:endParaRPr>
          </a:p>
          <a:p>
            <a:r>
              <a:rPr lang="nb-NO" sz="900" dirty="0" err="1">
                <a:latin typeface="+mj-lt"/>
              </a:rPr>
              <a:t>ntv</a:t>
            </a:r>
            <a:endParaRPr lang="nb-NO" sz="900" dirty="0">
              <a:latin typeface="+mj-lt"/>
            </a:endParaRPr>
          </a:p>
          <a:p>
            <a:r>
              <a:rPr lang="nb-NO" sz="900" dirty="0">
                <a:latin typeface="+mj-lt"/>
              </a:rPr>
              <a:t>utviklingstrapp</a:t>
            </a:r>
          </a:p>
          <a:p>
            <a:r>
              <a:rPr lang="nb-NO" sz="900" dirty="0">
                <a:latin typeface="+mj-lt"/>
              </a:rPr>
              <a:t>europa-cup???</a:t>
            </a:r>
          </a:p>
          <a:p>
            <a:r>
              <a:rPr lang="nb-NO" sz="900" dirty="0">
                <a:latin typeface="+mj-lt"/>
              </a:rPr>
              <a:t>kontrakter</a:t>
            </a:r>
          </a:p>
          <a:p>
            <a:r>
              <a:rPr lang="nb-NO" sz="900" dirty="0">
                <a:latin typeface="+mj-lt"/>
              </a:rPr>
              <a:t>overganger</a:t>
            </a:r>
          </a:p>
          <a:p>
            <a:r>
              <a:rPr lang="nb-NO" sz="900" dirty="0" err="1">
                <a:latin typeface="+mj-lt"/>
              </a:rPr>
              <a:t>Nevza</a:t>
            </a:r>
            <a:endParaRPr lang="nb-NO" sz="900" dirty="0">
              <a:latin typeface="+mj-lt"/>
            </a:endParaRPr>
          </a:p>
          <a:p>
            <a:r>
              <a:rPr lang="nb-NO" sz="900" dirty="0">
                <a:latin typeface="+mj-lt"/>
              </a:rPr>
              <a:t>idrettsgalla</a:t>
            </a:r>
          </a:p>
          <a:p>
            <a:r>
              <a:rPr lang="nb-NO" sz="900" dirty="0">
                <a:latin typeface="+mj-lt"/>
              </a:rPr>
              <a:t>nyheter/infoflyt/nyhetsbrev</a:t>
            </a:r>
          </a:p>
        </p:txBody>
      </p:sp>
    </p:spTree>
    <p:extLst>
      <p:ext uri="{BB962C8B-B14F-4D97-AF65-F5344CB8AC3E}">
        <p14:creationId xmlns:p14="http://schemas.microsoft.com/office/powerpoint/2010/main" val="420030861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A8DEE8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06997FA16F0F840953B2FE7711C38FA" ma:contentTypeVersion="8" ma:contentTypeDescription="Opprett et nytt dokument." ma:contentTypeScope="" ma:versionID="ae6c45c828515e0b1c8a9a46ee0a1702">
  <xsd:schema xmlns:xsd="http://www.w3.org/2001/XMLSchema" xmlns:xs="http://www.w3.org/2001/XMLSchema" xmlns:p="http://schemas.microsoft.com/office/2006/metadata/properties" xmlns:ns2="bce15ab6-4736-43f4-8ac2-39f1d3accd52" xmlns:ns3="cca930dc-d060-49af-8bf0-7f1bdfebbd9e" targetNamespace="http://schemas.microsoft.com/office/2006/metadata/properties" ma:root="true" ma:fieldsID="b6e175157c9dd027a2101f76f9a617d9" ns2:_="" ns3:_="">
    <xsd:import namespace="bce15ab6-4736-43f4-8ac2-39f1d3accd52"/>
    <xsd:import namespace="cca930dc-d060-49af-8bf0-7f1bdfebbd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e15ab6-4736-43f4-8ac2-39f1d3accd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a930dc-d060-49af-8bf0-7f1bdfebbd9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ED5F07-32DE-4BB9-B6AE-1D3398B0C3CB}"/>
</file>

<file path=customXml/itemProps2.xml><?xml version="1.0" encoding="utf-8"?>
<ds:datastoreItem xmlns:ds="http://schemas.openxmlformats.org/officeDocument/2006/customXml" ds:itemID="{6575DAEF-2A9A-4C25-BF7E-360E88B9EF3F}"/>
</file>

<file path=customXml/itemProps3.xml><?xml version="1.0" encoding="utf-8"?>
<ds:datastoreItem xmlns:ds="http://schemas.openxmlformats.org/officeDocument/2006/customXml" ds:itemID="{45CD4ACF-817D-42E0-86E7-D136EEC142D0}"/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1187</TotalTime>
  <Words>235</Words>
  <Application>Microsoft Office PowerPoint</Application>
  <PresentationFormat>Skjermfremvisning (4:3)</PresentationFormat>
  <Paragraphs>246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 Narrow</vt:lpstr>
      <vt:lpstr>Calibri Light</vt:lpstr>
      <vt:lpstr>Rockwell</vt:lpstr>
      <vt:lpstr>Wingdings</vt:lpstr>
      <vt:lpstr>Atlas</vt:lpstr>
      <vt:lpstr>Norges Volleyballforbund</vt:lpstr>
      <vt:lpstr>Norges Volleyballforbund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Chart Title</dc:title>
  <dc:creator>Lio, Eva</dc:creator>
  <cp:keywords/>
  <cp:lastModifiedBy>Lio, Eva</cp:lastModifiedBy>
  <cp:revision>91</cp:revision>
  <cp:lastPrinted>2018-09-06T08:32:12Z</cp:lastPrinted>
  <dcterms:created xsi:type="dcterms:W3CDTF">2018-09-05T07:03:34Z</dcterms:created>
  <dcterms:modified xsi:type="dcterms:W3CDTF">2018-09-11T13:01:00Z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TC062561721033</vt:lpwstr>
  </property>
  <property fmtid="{D5CDD505-2E9C-101B-9397-08002B2CF9AE}" pid="3" name="ContentTypeId">
    <vt:lpwstr>0x010100906997FA16F0F840953B2FE7711C38FA</vt:lpwstr>
  </property>
</Properties>
</file>